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23" r:id="rId2"/>
    <p:sldId id="286" r:id="rId3"/>
    <p:sldId id="281" r:id="rId4"/>
    <p:sldId id="326" r:id="rId5"/>
    <p:sldId id="325" r:id="rId6"/>
    <p:sldId id="330" r:id="rId7"/>
    <p:sldId id="259" r:id="rId8"/>
    <p:sldId id="261" r:id="rId9"/>
    <p:sldId id="292" r:id="rId10"/>
    <p:sldId id="293" r:id="rId11"/>
    <p:sldId id="262" r:id="rId12"/>
    <p:sldId id="267" r:id="rId13"/>
    <p:sldId id="266" r:id="rId14"/>
    <p:sldId id="321" r:id="rId15"/>
    <p:sldId id="333" r:id="rId16"/>
    <p:sldId id="269" r:id="rId17"/>
    <p:sldId id="320" r:id="rId18"/>
    <p:sldId id="315" r:id="rId19"/>
    <p:sldId id="297" r:id="rId20"/>
    <p:sldId id="328" r:id="rId21"/>
    <p:sldId id="331" r:id="rId22"/>
    <p:sldId id="332" r:id="rId2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990000"/>
    <a:srgbClr val="5F5F5F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FE663F0E-ACEE-4A52-868C-CCB2E10CD44D}" type="datetimeFigureOut">
              <a:rPr lang="zh-CN" altLang="en-US"/>
              <a:pPr/>
              <a:t>2020/5/20</a:t>
            </a:fld>
            <a:endParaRPr lang="en-US" altLang="zh-CN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2A2E9F02-DBB6-4D59-836C-D2E9C22FF7C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endParaRPr lang="zh-CN" altLang="en-US"/>
          </a:p>
        </p:txBody>
      </p:sp>
      <p:sp>
        <p:nvSpPr>
          <p:cNvPr id="5939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 eaLnBrk="0" hangingPunct="0">
              <a:buFont typeface="Arial" panose="020B0604020202020204" pitchFamily="34" charset="0"/>
              <a:buNone/>
            </a:pPr>
            <a:fld id="{F4707581-837A-4783-9893-C5668423338E}" type="slidenum">
              <a:rPr lang="zh-CN" altLang="en-US" sz="1200" b="0"/>
              <a:pPr algn="r" eaLnBrk="0" hangingPunct="0">
                <a:buFont typeface="Arial" panose="020B0604020202020204" pitchFamily="34" charset="0"/>
                <a:buNone/>
              </a:pPr>
              <a:t>19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277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914400" y="3197225"/>
            <a:ext cx="103632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1676401"/>
            <a:ext cx="10363200" cy="1538286"/>
          </a:xfr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214686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2809D-EA78-4C08-B8F6-15A9D09C9B08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461E9-9AAC-4D54-91B6-344D616FF3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609600" y="1411288"/>
            <a:ext cx="109728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F8131-3533-4793-A3B2-5305443EE37B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A71BD-C99E-4349-A968-25777C395B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20275" y="274638"/>
            <a:ext cx="1962125" cy="60118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915424" cy="60118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7878B-5154-4DB0-B023-93CBA9A09143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12DCF-66CE-4785-8848-FCA296F658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609600" y="1411288"/>
            <a:ext cx="109728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96838" y="6400800"/>
            <a:ext cx="42672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A2F46-B17C-4703-B815-B0AE14CC0B77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107238" y="6400800"/>
            <a:ext cx="4978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20B83-2571-4578-B59F-F184BF91DC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914400" y="3143250"/>
            <a:ext cx="103632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3143249"/>
            <a:ext cx="103632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1643062"/>
            <a:ext cx="103632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C387-F803-4E2C-BD99-16531E461A2A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E5A871-E495-4427-AEFB-2A7AF68FA7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609600" y="1411288"/>
            <a:ext cx="109728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A02D4-694D-49CA-972C-1130E6C8E602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21E5A-D965-44AD-A289-C29D57FE83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/>
          <p:cNvSpPr/>
          <p:nvPr/>
        </p:nvSpPr>
        <p:spPr>
          <a:xfrm>
            <a:off x="609600" y="1411288"/>
            <a:ext cx="109728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1D688-EE9F-499F-90B5-ECE3B037182D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98356-BD78-485D-AEF8-4322BAB34D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/>
        </p:nvSpPr>
        <p:spPr>
          <a:xfrm>
            <a:off x="609600" y="1411288"/>
            <a:ext cx="109728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DE027-4553-4B6A-BF1F-29BF16DC7B07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D3B26-9422-48A4-B33F-86249AB353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69CA-4C40-4E32-97C5-8C08C2DA59E1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B8CC0-3B2D-43E6-AD18-2BF36A6097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3714750" y="1054100"/>
            <a:ext cx="7872413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733" y="228600"/>
            <a:ext cx="7867669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14733" y="1142984"/>
            <a:ext cx="7867667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7" y="1142984"/>
            <a:ext cx="3009877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DEEC9-0ADB-434A-98BC-7101BC920AEE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F548E-8420-4FF8-BE46-584D4C35F7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8534400" cy="685800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35403" y="1143000"/>
            <a:ext cx="9630997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149600" y="5410200"/>
            <a:ext cx="7543851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1EA13-B55F-4DF3-BA75-B2AC1FE4C9CE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7FEB9-9D54-4099-96EC-55C9B22667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613"/>
            <a:ext cx="12192000" cy="17938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686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7FD1C16-8911-435C-BEDE-00B4A4EE5DB8}" type="datetimeFigureOut">
              <a:rPr lang="zh-CN" altLang="en-US"/>
              <a:pPr>
                <a:defRPr/>
              </a:pPr>
              <a:t>2020/5/20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6A29666-F9CA-4EE2-8067-7613719DFA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5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ß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Þ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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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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3.png"/><Relationship Id="rId7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14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5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171" descr="图片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2809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237506" y="1862958"/>
            <a:ext cx="109233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第</a:t>
            </a:r>
            <a:r>
              <a:rPr lang="en-US" altLang="zh-C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21</a:t>
            </a: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课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清朝前期的文学艺术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77505" y="109207"/>
            <a:ext cx="10247473" cy="680362"/>
            <a:chOff x="377505" y="109207"/>
            <a:chExt cx="10247473" cy="680362"/>
          </a:xfrm>
        </p:grpSpPr>
        <p:pic>
          <p:nvPicPr>
            <p:cNvPr id="16" name="图片 15" descr="bizhensizhixiaoguobeijingsucai_5730857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2362" t="26511" r="2362" b="21566"/>
            <a:stretch>
              <a:fillRect/>
            </a:stretch>
          </p:blipFill>
          <p:spPr>
            <a:xfrm>
              <a:off x="377505" y="109207"/>
              <a:ext cx="9689406" cy="68036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45953" y="188257"/>
              <a:ext cx="9979025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106984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隶书" pitchFamily="2" charset="-122"/>
                  <a:ea typeface="华文隶书" pitchFamily="2" charset="-122"/>
                </a:rPr>
                <a:t>第三单元   明清时期：统一多民族国家的巩固与发展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0" y="4387442"/>
            <a:ext cx="11509696" cy="2470558"/>
            <a:chOff x="100668" y="4387442"/>
            <a:chExt cx="11509696" cy="2470558"/>
          </a:xfrm>
        </p:grpSpPr>
        <p:grpSp>
          <p:nvGrpSpPr>
            <p:cNvPr id="2" name="组合 41"/>
            <p:cNvGrpSpPr>
              <a:grpSpLocks/>
            </p:cNvGrpSpPr>
            <p:nvPr/>
          </p:nvGrpSpPr>
          <p:grpSpPr bwMode="auto">
            <a:xfrm>
              <a:off x="100668" y="4387442"/>
              <a:ext cx="11509696" cy="2470558"/>
              <a:chOff x="1102215" y="1171558"/>
              <a:chExt cx="10456738" cy="4495810"/>
            </a:xfrm>
          </p:grpSpPr>
          <p:pic>
            <p:nvPicPr>
              <p:cNvPr id="7" name="图片 34" descr="B713115936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231" r="77322"/>
              <a:stretch>
                <a:fillRect/>
              </a:stretch>
            </p:blipFill>
            <p:spPr bwMode="auto">
              <a:xfrm>
                <a:off x="1102215" y="1187887"/>
                <a:ext cx="622324" cy="44679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" name="组合 39"/>
              <p:cNvGrpSpPr>
                <a:grpSpLocks/>
              </p:cNvGrpSpPr>
              <p:nvPr/>
            </p:nvGrpSpPr>
            <p:grpSpPr bwMode="auto">
              <a:xfrm>
                <a:off x="1689071" y="1171558"/>
                <a:ext cx="9404376" cy="4495810"/>
                <a:chOff x="2117699" y="0"/>
                <a:chExt cx="9404376" cy="6667500"/>
              </a:xfrm>
            </p:grpSpPr>
            <p:pic>
              <p:nvPicPr>
                <p:cNvPr id="10" name="图片 33" descr="B713115936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4732" r="37946"/>
                <a:stretch>
                  <a:fillRect/>
                </a:stretch>
              </p:blipFill>
              <p:spPr bwMode="auto">
                <a:xfrm>
                  <a:off x="2117699" y="0"/>
                  <a:ext cx="2428892" cy="66675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" name="图片 36" descr="B713115936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4732" r="37946"/>
                <a:stretch>
                  <a:fillRect/>
                </a:stretch>
              </p:blipFill>
              <p:spPr bwMode="auto">
                <a:xfrm>
                  <a:off x="4546591" y="0"/>
                  <a:ext cx="2428892" cy="66675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" name="图片 37" descr="B713115936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4732" r="37946"/>
                <a:stretch>
                  <a:fillRect/>
                </a:stretch>
              </p:blipFill>
              <p:spPr bwMode="auto">
                <a:xfrm>
                  <a:off x="6904045" y="0"/>
                  <a:ext cx="2428892" cy="66675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" name="图片 38" descr="B713115936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4732" r="37946"/>
                <a:stretch>
                  <a:fillRect/>
                </a:stretch>
              </p:blipFill>
              <p:spPr bwMode="auto">
                <a:xfrm>
                  <a:off x="9093183" y="0"/>
                  <a:ext cx="2428892" cy="66675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9" name="图片 40" descr="B713115936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036" r="12231"/>
              <a:stretch>
                <a:fillRect/>
              </a:stretch>
            </p:blipFill>
            <p:spPr bwMode="auto">
              <a:xfrm>
                <a:off x="10925130" y="1187887"/>
                <a:ext cx="633823" cy="44291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9" name="图片 6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55678" y="4940591"/>
              <a:ext cx="2063691" cy="1436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图片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87150" y="4976194"/>
              <a:ext cx="1711354" cy="1322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图片 1" descr="t0151f61f0f836b5aef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70657" y="4974672"/>
              <a:ext cx="1580477" cy="1367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组合 12"/>
            <p:cNvGrpSpPr/>
            <p:nvPr/>
          </p:nvGrpSpPr>
          <p:grpSpPr bwMode="auto">
            <a:xfrm>
              <a:off x="6623371" y="4966283"/>
              <a:ext cx="4181651" cy="1348035"/>
              <a:chOff x="152316" y="2221165"/>
              <a:chExt cx="9217972" cy="3168398"/>
            </a:xfrm>
          </p:grpSpPr>
          <p:grpSp>
            <p:nvGrpSpPr>
              <p:cNvPr id="8" name="组合 13"/>
              <p:cNvGrpSpPr/>
              <p:nvPr/>
            </p:nvGrpSpPr>
            <p:grpSpPr bwMode="auto">
              <a:xfrm>
                <a:off x="152316" y="2260600"/>
                <a:ext cx="6781800" cy="3128963"/>
                <a:chOff x="152316" y="2260600"/>
                <a:chExt cx="6781800" cy="3128963"/>
              </a:xfrm>
            </p:grpSpPr>
            <p:pic>
              <p:nvPicPr>
                <p:cNvPr id="25" name="图片 15" descr="bjjjueb04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2343623" y="2265362"/>
                  <a:ext cx="2209800" cy="3124201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26" name="图片 16" descr="bjjjuec01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4648117" y="2265362"/>
                  <a:ext cx="2285999" cy="3124201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27" name="图片 17" descr="bjjjuea04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52316" y="2260600"/>
                  <a:ext cx="2133601" cy="3124201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rgbClr val="FFFF00"/>
                  </a:solidFill>
                  <a:miter lim="800000"/>
                  <a:headEnd/>
                  <a:tailEnd/>
                </a:ln>
              </p:spPr>
            </p:pic>
          </p:grpSp>
          <p:pic>
            <p:nvPicPr>
              <p:cNvPr id="24" name="图片 14" descr="bjjjued01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084287" y="2221165"/>
                <a:ext cx="2286001" cy="3124201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229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5"/>
            <a:ext cx="12185649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3" name="图片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289" y="2613640"/>
            <a:ext cx="2143739" cy="336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图片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6618" y="2237731"/>
            <a:ext cx="2617837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图片 1" descr="t0151f61f0f836b5ae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98514" y="4417666"/>
            <a:ext cx="2679700" cy="183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56" name="组合 12"/>
          <p:cNvGrpSpPr/>
          <p:nvPr/>
        </p:nvGrpSpPr>
        <p:grpSpPr bwMode="auto">
          <a:xfrm>
            <a:off x="6212310" y="2731211"/>
            <a:ext cx="5537200" cy="2601595"/>
            <a:chOff x="96838" y="2260600"/>
            <a:chExt cx="9144000" cy="3128963"/>
          </a:xfrm>
        </p:grpSpPr>
        <p:grpSp>
          <p:nvGrpSpPr>
            <p:cNvPr id="23561" name="组合 13"/>
            <p:cNvGrpSpPr/>
            <p:nvPr/>
          </p:nvGrpSpPr>
          <p:grpSpPr bwMode="auto">
            <a:xfrm>
              <a:off x="96838" y="2260600"/>
              <a:ext cx="6781800" cy="3128963"/>
              <a:chOff x="96838" y="2260600"/>
              <a:chExt cx="6781800" cy="3128963"/>
            </a:xfrm>
          </p:grpSpPr>
          <p:pic>
            <p:nvPicPr>
              <p:cNvPr id="23563" name="图片 15" descr="bjjjueb0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306638" y="2265363"/>
                <a:ext cx="2209800" cy="312420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  <a:miter lim="800000"/>
                <a:headEnd/>
                <a:tailEnd/>
              </a:ln>
            </p:spPr>
          </p:pic>
          <p:pic>
            <p:nvPicPr>
              <p:cNvPr id="23564" name="图片 16" descr="bjjjuec0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592638" y="2265363"/>
                <a:ext cx="2286000" cy="312420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  <a:miter lim="800000"/>
                <a:headEnd/>
                <a:tailEnd/>
              </a:ln>
            </p:spPr>
          </p:pic>
          <p:pic>
            <p:nvPicPr>
              <p:cNvPr id="23565" name="图片 17" descr="bjjjuea04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96838" y="2260600"/>
                <a:ext cx="2133600" cy="31242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FF00"/>
                </a:solidFill>
                <a:miter lim="800000"/>
                <a:headEnd/>
                <a:tailEnd/>
              </a:ln>
            </p:spPr>
          </p:pic>
        </p:grpSp>
        <p:pic>
          <p:nvPicPr>
            <p:cNvPr id="23562" name="图片 14" descr="bjjjued0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954838" y="2260600"/>
              <a:ext cx="2286000" cy="3124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</p:spPr>
        </p:pic>
      </p:grpSp>
      <p:grpSp>
        <p:nvGrpSpPr>
          <p:cNvPr id="23557" name="组合 13"/>
          <p:cNvGrpSpPr/>
          <p:nvPr/>
        </p:nvGrpSpPr>
        <p:grpSpPr bwMode="auto">
          <a:xfrm>
            <a:off x="885825" y="0"/>
            <a:ext cx="10644188" cy="1819275"/>
            <a:chOff x="286187" y="842308"/>
            <a:chExt cx="10695002" cy="3108908"/>
          </a:xfrm>
        </p:grpSpPr>
        <p:pic>
          <p:nvPicPr>
            <p:cNvPr id="23559" name="图片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32512" y="842308"/>
              <a:ext cx="10448677" cy="3104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60" name="图片 1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86187" y="917808"/>
              <a:ext cx="754048" cy="3033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558" name="矩形 16"/>
          <p:cNvSpPr>
            <a:spLocks noChangeArrowheads="1"/>
          </p:cNvSpPr>
          <p:nvPr/>
        </p:nvSpPr>
        <p:spPr bwMode="auto">
          <a:xfrm>
            <a:off x="1933575" y="438150"/>
            <a:ext cx="8150225" cy="896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戏曲艺术更繁荣</a:t>
            </a:r>
            <a:r>
              <a:rPr lang="en-US" altLang="zh-CN" sz="4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</a:t>
            </a:r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昆曲与京剧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/>
        </p:nvGraphicFramePr>
        <p:xfrm>
          <a:off x="1104055" y="2555642"/>
          <a:ext cx="9494521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2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发展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代表作品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endParaRPr lang="zh-CN" altLang="en-US" sz="32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endParaRPr lang="zh-CN" altLang="en-US" sz="32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endParaRPr lang="zh-CN" altLang="en-US" sz="32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338138" y="687388"/>
            <a:ext cx="15240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Franklin Gothic Book" panose="020B0503020102020204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Franklin Gothic Book" panose="020B0503020102020204"/>
                <a:ea typeface="黑体" panose="02010609060101010101" pitchFamily="49" charset="-122"/>
              </a:rPr>
              <a:t>昆曲</a:t>
            </a:r>
          </a:p>
        </p:txBody>
      </p:sp>
      <p:sp>
        <p:nvSpPr>
          <p:cNvPr id="10" name="矩形 9"/>
          <p:cNvSpPr/>
          <p:nvPr/>
        </p:nvSpPr>
        <p:spPr>
          <a:xfrm>
            <a:off x="1891484" y="591906"/>
            <a:ext cx="9371012" cy="762000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昆曲，又称昆剧，昆腔，原是流行于苏州昆山一带的昆山腔。</a:t>
            </a:r>
          </a:p>
        </p:txBody>
      </p:sp>
      <p:sp>
        <p:nvSpPr>
          <p:cNvPr id="11" name="文本框 3"/>
          <p:cNvSpPr txBox="1">
            <a:spLocks noChangeArrowheads="1"/>
          </p:cNvSpPr>
          <p:nvPr/>
        </p:nvSpPr>
        <p:spPr bwMode="auto">
          <a:xfrm>
            <a:off x="327025" y="1633538"/>
            <a:ext cx="2662238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3600" dirty="0">
                <a:latin typeface="宋体" panose="02010600030101010101" pitchFamily="2" charset="-122"/>
                <a:ea typeface="微软雅黑" panose="020B0503020204020204" pitchFamily="34" charset="-122"/>
              </a:rPr>
              <a:t>【自主探究】</a:t>
            </a:r>
          </a:p>
        </p:txBody>
      </p:sp>
      <p:sp>
        <p:nvSpPr>
          <p:cNvPr id="12" name="文本框 2"/>
          <p:cNvSpPr txBox="1">
            <a:spLocks noChangeArrowheads="1"/>
          </p:cNvSpPr>
          <p:nvPr/>
        </p:nvSpPr>
        <p:spPr bwMode="auto">
          <a:xfrm>
            <a:off x="3051175" y="1741488"/>
            <a:ext cx="8575966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Franklin Gothic Book" panose="020B0503020102020204"/>
                <a:ea typeface="黑体" panose="02010609060101010101" pitchFamily="49" charset="-122"/>
              </a:rPr>
              <a:t>阅读课本</a:t>
            </a:r>
            <a:r>
              <a:rPr lang="en-US" altLang="zh-CN" dirty="0">
                <a:latin typeface="Franklin Gothic Book" panose="020B0503020102020204"/>
                <a:ea typeface="黑体" panose="02010609060101010101" pitchFamily="49" charset="-122"/>
              </a:rPr>
              <a:t>P109-110</a:t>
            </a:r>
            <a:r>
              <a:rPr lang="zh-CN" altLang="en-US" dirty="0">
                <a:latin typeface="Franklin Gothic Book" panose="020B0503020102020204"/>
                <a:ea typeface="黑体" panose="02010609060101010101" pitchFamily="49" charset="-122"/>
              </a:rPr>
              <a:t>，完成“昆曲发展”表格。</a:t>
            </a:r>
          </a:p>
        </p:txBody>
      </p:sp>
      <p:sp>
        <p:nvSpPr>
          <p:cNvPr id="13" name="文本框 4"/>
          <p:cNvSpPr txBox="1">
            <a:spLocks noChangeArrowheads="1"/>
          </p:cNvSpPr>
          <p:nvPr/>
        </p:nvSpPr>
        <p:spPr bwMode="auto">
          <a:xfrm>
            <a:off x="1836111" y="3606349"/>
            <a:ext cx="1017588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明朝</a:t>
            </a:r>
          </a:p>
        </p:txBody>
      </p:sp>
      <p:sp>
        <p:nvSpPr>
          <p:cNvPr id="14" name="文本框 4"/>
          <p:cNvSpPr txBox="1">
            <a:spLocks noChangeArrowheads="1"/>
          </p:cNvSpPr>
          <p:nvPr/>
        </p:nvSpPr>
        <p:spPr bwMode="auto">
          <a:xfrm>
            <a:off x="3650391" y="3451895"/>
            <a:ext cx="3167062" cy="1077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日趋成熟，成为一个全国性剧种</a:t>
            </a:r>
          </a:p>
        </p:txBody>
      </p:sp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6984330" y="3652998"/>
            <a:ext cx="328379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2" action="ppaction://hlinksldjump"/>
              </a:rPr>
              <a:t>汤显祖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2" action="ppaction://hlinksldjump"/>
              </a:rPr>
              <a:t>《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2" action="ppaction://hlinksldjump"/>
              </a:rPr>
              <a:t>牡丹亭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2" action="ppaction://hlinksldjump"/>
              </a:rPr>
              <a:t>》</a:t>
            </a:r>
            <a:endParaRPr lang="zh-CN" altLang="en-US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6" name="文本框 4"/>
          <p:cNvSpPr txBox="1">
            <a:spLocks noChangeArrowheads="1"/>
          </p:cNvSpPr>
          <p:nvPr/>
        </p:nvSpPr>
        <p:spPr bwMode="auto">
          <a:xfrm>
            <a:off x="1486628" y="4732119"/>
            <a:ext cx="1855788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清朝前期</a:t>
            </a:r>
          </a:p>
        </p:txBody>
      </p:sp>
      <p:sp>
        <p:nvSpPr>
          <p:cNvPr id="17" name="文本框 4"/>
          <p:cNvSpPr txBox="1">
            <a:spLocks noChangeArrowheads="1"/>
          </p:cNvSpPr>
          <p:nvPr/>
        </p:nvSpPr>
        <p:spPr bwMode="auto">
          <a:xfrm>
            <a:off x="3858120" y="5825222"/>
            <a:ext cx="2847975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逐渐走向衰落</a:t>
            </a:r>
          </a:p>
        </p:txBody>
      </p:sp>
      <p:sp>
        <p:nvSpPr>
          <p:cNvPr id="18" name="文本框 4"/>
          <p:cNvSpPr txBox="1">
            <a:spLocks noChangeArrowheads="1"/>
          </p:cNvSpPr>
          <p:nvPr/>
        </p:nvSpPr>
        <p:spPr bwMode="auto">
          <a:xfrm>
            <a:off x="1347132" y="5781675"/>
            <a:ext cx="2255838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清朝中后期</a:t>
            </a:r>
          </a:p>
        </p:txBody>
      </p:sp>
      <p:sp>
        <p:nvSpPr>
          <p:cNvPr id="19" name="文本框 4"/>
          <p:cNvSpPr txBox="1">
            <a:spLocks noChangeArrowheads="1"/>
          </p:cNvSpPr>
          <p:nvPr/>
        </p:nvSpPr>
        <p:spPr bwMode="auto">
          <a:xfrm>
            <a:off x="7044233" y="4561339"/>
            <a:ext cx="3486150" cy="1077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3" action="ppaction://hlinksldjump"/>
              </a:rPr>
              <a:t>洪昇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3" action="ppaction://hlinksldjump"/>
              </a:rPr>
              <a:t>《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3" action="ppaction://hlinksldjump"/>
              </a:rPr>
              <a:t>长生殿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3" action="ppaction://hlinksldjump"/>
              </a:rPr>
              <a:t>》</a:t>
            </a:r>
          </a:p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3" action="ppaction://hlinksldjump"/>
              </a:rPr>
              <a:t>孔尚任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3" action="ppaction://hlinksldjump"/>
              </a:rPr>
              <a:t>《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3" action="ppaction://hlinksldjump"/>
              </a:rPr>
              <a:t>桃花扇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hlinkClick r:id="rId3" action="ppaction://hlinksldjump"/>
              </a:rPr>
              <a:t>》</a:t>
            </a:r>
            <a:endParaRPr lang="zh-CN" altLang="en-US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3811675" y="4769069"/>
            <a:ext cx="2389187" cy="585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发展到顶峰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6795083" y="5712903"/>
            <a:ext cx="3699545" cy="830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31745"/>
          <p:cNvSpPr>
            <a:spLocks noGrp="1"/>
          </p:cNvSpPr>
          <p:nvPr/>
        </p:nvSpPr>
        <p:spPr>
          <a:xfrm>
            <a:off x="3219558" y="890793"/>
            <a:ext cx="3859212" cy="9953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noProof="1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今日昆曲</a:t>
            </a:r>
          </a:p>
        </p:txBody>
      </p:sp>
      <p:sp>
        <p:nvSpPr>
          <p:cNvPr id="43011" name="文本占位符 31746"/>
          <p:cNvSpPr>
            <a:spLocks noGrp="1"/>
          </p:cNvSpPr>
          <p:nvPr/>
        </p:nvSpPr>
        <p:spPr>
          <a:xfrm>
            <a:off x="639044" y="2097675"/>
            <a:ext cx="10653351" cy="2767013"/>
          </a:xfrm>
          <a:prstGeom prst="rect">
            <a:avLst/>
          </a:prstGeom>
          <a:noFill/>
          <a:ln w="19050" cmpd="sng">
            <a:solidFill>
              <a:schemeClr val="accent3"/>
            </a:solidFill>
            <a:prstDash val="soli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noProof="1">
                <a:effectLst>
                  <a:outerShdw blurRad="38100" dist="38100" dir="2700000">
                    <a:srgbClr val="FFFFFF"/>
                  </a:outerShdw>
                </a:effectLst>
              </a:rPr>
              <a:t>   昆曲糅合了唱念做打、舞蹈及武术等，以曲词典雅、行腔婉转、表演细腻著称，被誉为</a:t>
            </a:r>
            <a:r>
              <a:rPr lang="zh-CN" altLang="en-US" noProof="1">
                <a:solidFill>
                  <a:srgbClr val="C00000"/>
                </a:solidFill>
                <a:effectLst>
                  <a:outerShdw blurRad="38100" dist="38100" dir="2700000">
                    <a:srgbClr val="000000"/>
                  </a:outerShdw>
                </a:effectLst>
              </a:rPr>
              <a:t>“百戏之祖”</a:t>
            </a:r>
            <a:r>
              <a:rPr lang="zh-CN" altLang="en-US" noProof="1">
                <a:effectLst>
                  <a:outerShdw blurRad="38100" dist="38100" dir="2700000">
                    <a:srgbClr val="000000"/>
                  </a:outerShdw>
                </a:effectLst>
              </a:rPr>
              <a:t>。</a:t>
            </a:r>
          </a:p>
          <a:p>
            <a:pPr marL="0" indent="457200"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noProof="1">
                <a:effectLst>
                  <a:outerShdw blurRad="38100" dist="38100" dir="2700000">
                    <a:srgbClr val="FFFFFF"/>
                  </a:outerShdw>
                </a:effectLst>
              </a:rPr>
              <a:t>  昆曲以鼓、板控制演唱节奏，以曲笛、三弦等为主要伴奏乐器，其唱念语音为“中州韵”。</a:t>
            </a:r>
            <a:r>
              <a:rPr lang="zh-CN" altLang="en-US" noProof="1">
                <a:solidFill>
                  <a:srgbClr val="C00000"/>
                </a:solidFill>
                <a:effectLst>
                  <a:outerShdw blurRad="38100" dist="38100" dir="2700000">
                    <a:srgbClr val="000000"/>
                  </a:outerShdw>
                </a:effectLst>
              </a:rPr>
              <a:t>昆曲在</a:t>
            </a:r>
            <a:r>
              <a:rPr lang="en-US" altLang="zh-CN" noProof="1">
                <a:solidFill>
                  <a:srgbClr val="C00000"/>
                </a:solidFill>
                <a:effectLst>
                  <a:outerShdw blurRad="38100" dist="38100" dir="2700000">
                    <a:srgbClr val="000000"/>
                  </a:outerShdw>
                </a:effectLst>
              </a:rPr>
              <a:t>2001</a:t>
            </a:r>
            <a:r>
              <a:rPr lang="zh-CN" altLang="en-US" noProof="1">
                <a:solidFill>
                  <a:srgbClr val="C00000"/>
                </a:solidFill>
                <a:effectLst>
                  <a:outerShdw blurRad="38100" dist="38100" dir="2700000">
                    <a:srgbClr val="000000"/>
                  </a:outerShdw>
                </a:effectLst>
              </a:rPr>
              <a:t>年被联合国教科文组织列为“人类口述和非物质遗产代表作。”</a:t>
            </a:r>
            <a:r>
              <a:rPr lang="zh-CN" altLang="en-US" b="0" noProof="1">
                <a:solidFill>
                  <a:srgbClr val="C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6633" descr="图片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8900" y="0"/>
            <a:ext cx="122809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1" name="文本框 2"/>
          <p:cNvSpPr txBox="1">
            <a:spLocks noChangeArrowheads="1"/>
          </p:cNvSpPr>
          <p:nvPr/>
        </p:nvSpPr>
        <p:spPr bwMode="auto">
          <a:xfrm>
            <a:off x="444500" y="285750"/>
            <a:ext cx="1522413" cy="582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>
                <a:latin typeface="Franklin Gothic Book" panose="020B0503020102020204"/>
                <a:ea typeface="黑体" panose="02010609060101010101" pitchFamily="49" charset="-122"/>
              </a:rPr>
              <a:t>2.</a:t>
            </a:r>
            <a:r>
              <a:rPr lang="zh-CN" altLang="en-US">
                <a:latin typeface="Franklin Gothic Book" panose="020B0503020102020204"/>
                <a:ea typeface="黑体" panose="02010609060101010101" pitchFamily="49" charset="-122"/>
              </a:rPr>
              <a:t>京剧</a:t>
            </a:r>
          </a:p>
        </p:txBody>
      </p:sp>
      <p:sp>
        <p:nvSpPr>
          <p:cNvPr id="36866" name="文本框 1"/>
          <p:cNvSpPr txBox="1">
            <a:spLocks noChangeArrowheads="1"/>
          </p:cNvSpPr>
          <p:nvPr/>
        </p:nvSpPr>
        <p:spPr bwMode="auto">
          <a:xfrm>
            <a:off x="3449638" y="1074738"/>
            <a:ext cx="75184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Franklin Gothic Book" panose="020B0503020102020204"/>
                <a:ea typeface="黑体" panose="02010609060101010101" pitchFamily="49" charset="-122"/>
              </a:rPr>
              <a:t>阅读课本</a:t>
            </a:r>
            <a:r>
              <a:rPr lang="en-US" altLang="zh-CN" dirty="0">
                <a:latin typeface="Franklin Gothic Book" panose="020B0503020102020204"/>
                <a:ea typeface="黑体" panose="02010609060101010101" pitchFamily="49" charset="-122"/>
              </a:rPr>
              <a:t>P111</a:t>
            </a:r>
            <a:r>
              <a:rPr lang="zh-CN" altLang="en-US" dirty="0">
                <a:latin typeface="Franklin Gothic Book" panose="020B0503020102020204"/>
                <a:ea typeface="黑体" panose="02010609060101010101" pitchFamily="49" charset="-122"/>
              </a:rPr>
              <a:t>，京剧是怎样形成的？</a:t>
            </a:r>
          </a:p>
        </p:txBody>
      </p:sp>
      <p:sp>
        <p:nvSpPr>
          <p:cNvPr id="15361" name="文本框 3"/>
          <p:cNvSpPr txBox="1">
            <a:spLocks noChangeArrowheads="1"/>
          </p:cNvSpPr>
          <p:nvPr/>
        </p:nvSpPr>
        <p:spPr bwMode="auto">
          <a:xfrm>
            <a:off x="628650" y="1012825"/>
            <a:ext cx="2662238" cy="64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3600">
                <a:latin typeface="宋体" panose="02010600030101010101" pitchFamily="2" charset="-122"/>
                <a:ea typeface="微软雅黑" panose="020B0503020204020204" pitchFamily="34" charset="-122"/>
              </a:rPr>
              <a:t>【自主探究】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58883" y="2156961"/>
            <a:ext cx="8015288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"/>
            </a:pPr>
            <a:r>
              <a:rPr lang="en-US" altLang="zh-CN" dirty="0">
                <a:solidFill>
                  <a:srgbClr val="C00000"/>
                </a:solidFill>
                <a:latin typeface="Franklin Gothic Book" panose="020B0503020102020204"/>
                <a:ea typeface="黑体" panose="02010609060101010101" pitchFamily="49" charset="-122"/>
              </a:rPr>
              <a:t>1790</a:t>
            </a:r>
            <a:r>
              <a:rPr lang="zh-CN" altLang="en-US" dirty="0">
                <a:solidFill>
                  <a:srgbClr val="C00000"/>
                </a:solidFill>
                <a:latin typeface="Franklin Gothic Book" panose="020B0503020102020204"/>
                <a:ea typeface="黑体" panose="02010609060101010101" pitchFamily="49" charset="-122"/>
              </a:rPr>
              <a:t>年，乾隆</a:t>
            </a:r>
            <a:r>
              <a:rPr lang="en-US" altLang="zh-CN" dirty="0">
                <a:solidFill>
                  <a:srgbClr val="C00000"/>
                </a:solidFill>
                <a:latin typeface="Franklin Gothic Book" panose="020B0503020102020204"/>
                <a:ea typeface="黑体" panose="02010609060101010101" pitchFamily="49" charset="-122"/>
              </a:rPr>
              <a:t>80</a:t>
            </a:r>
            <a:r>
              <a:rPr lang="zh-CN" altLang="en-US" dirty="0">
                <a:solidFill>
                  <a:srgbClr val="C00000"/>
                </a:solidFill>
                <a:latin typeface="Franklin Gothic Book" panose="020B0503020102020204"/>
                <a:ea typeface="黑体" panose="02010609060101010101" pitchFamily="49" charset="-122"/>
              </a:rPr>
              <a:t>岁寿辰，四大徽班进京；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708549" y="3504879"/>
            <a:ext cx="9493250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"/>
            </a:pPr>
            <a:r>
              <a:rPr lang="zh-CN" altLang="en-US" dirty="0">
                <a:solidFill>
                  <a:srgbClr val="C00000"/>
                </a:solidFill>
                <a:latin typeface="Franklin Gothic Book" panose="020B0503020102020204"/>
                <a:ea typeface="黑体" panose="02010609060101010101" pitchFamily="49" charset="-122"/>
              </a:rPr>
              <a:t>不断吸收昆曲、秦腔、京调、汉调等地方戏优点，加以改造和改进，道光年间，形成一个新的剧种</a:t>
            </a:r>
            <a:r>
              <a:rPr lang="en-US" altLang="zh-CN" dirty="0">
                <a:solidFill>
                  <a:srgbClr val="C00000"/>
                </a:solidFill>
                <a:latin typeface="Franklin Gothic Book" panose="020B0503020102020204"/>
                <a:ea typeface="黑体" panose="02010609060101010101" pitchFamily="49" charset="-122"/>
              </a:rPr>
              <a:t>“</a:t>
            </a:r>
            <a:r>
              <a:rPr lang="zh-CN" altLang="en-US" dirty="0">
                <a:solidFill>
                  <a:srgbClr val="C00000"/>
                </a:solidFill>
                <a:latin typeface="Franklin Gothic Book" panose="020B0503020102020204"/>
                <a:ea typeface="黑体" panose="02010609060101010101" pitchFamily="49" charset="-122"/>
              </a:rPr>
              <a:t>皮黄戏</a:t>
            </a:r>
            <a:r>
              <a:rPr lang="en-US" altLang="zh-CN" dirty="0">
                <a:solidFill>
                  <a:srgbClr val="C00000"/>
                </a:solidFill>
                <a:latin typeface="Franklin Gothic Book" panose="020B0503020102020204"/>
                <a:ea typeface="黑体" panose="02010609060101010101" pitchFamily="49" charset="-122"/>
              </a:rPr>
              <a:t>”——“</a:t>
            </a:r>
            <a:r>
              <a:rPr lang="zh-CN" altLang="en-US" dirty="0">
                <a:solidFill>
                  <a:srgbClr val="C00000"/>
                </a:solidFill>
                <a:latin typeface="Franklin Gothic Book" panose="020B0503020102020204"/>
                <a:ea typeface="黑体" panose="02010609060101010101" pitchFamily="49" charset="-122"/>
              </a:rPr>
              <a:t>京剧</a:t>
            </a:r>
            <a:r>
              <a:rPr lang="en-US" altLang="zh-CN" dirty="0">
                <a:solidFill>
                  <a:srgbClr val="C00000"/>
                </a:solidFill>
                <a:latin typeface="Franklin Gothic Book" panose="020B0503020102020204"/>
                <a:ea typeface="黑体" panose="02010609060101010101" pitchFamily="49" charset="-122"/>
              </a:rPr>
              <a:t>”</a:t>
            </a:r>
            <a:r>
              <a:rPr lang="zh-CN" altLang="en-US" dirty="0">
                <a:solidFill>
                  <a:srgbClr val="C00000"/>
                </a:solidFill>
                <a:latin typeface="Franklin Gothic Book" panose="020B0503020102020204"/>
                <a:ea typeface="黑体" panose="02010609060101010101" pitchFamily="49" charset="-122"/>
              </a:rPr>
              <a:t>诞生。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  <p:bldP spid="15361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3"/>
          <p:cNvSpPr txBox="1"/>
          <p:nvPr/>
        </p:nvSpPr>
        <p:spPr>
          <a:xfrm>
            <a:off x="0" y="145885"/>
            <a:ext cx="26625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3600" b="1" dirty="0">
                <a:latin typeface="宋体" panose="02010600030101010101" pitchFamily="2" charset="-122"/>
                <a:ea typeface="微软雅黑" panose="020B0503020204020204" charset="-122"/>
              </a:rPr>
              <a:t>【知识拓展】</a:t>
            </a:r>
          </a:p>
        </p:txBody>
      </p:sp>
      <p:grpSp>
        <p:nvGrpSpPr>
          <p:cNvPr id="6" name="组合 11"/>
          <p:cNvGrpSpPr/>
          <p:nvPr/>
        </p:nvGrpSpPr>
        <p:grpSpPr>
          <a:xfrm>
            <a:off x="260384" y="3525412"/>
            <a:ext cx="11567604" cy="3156012"/>
            <a:chOff x="279400" y="1374874"/>
            <a:chExt cx="11654790" cy="4472841"/>
          </a:xfrm>
        </p:grpSpPr>
        <p:pic>
          <p:nvPicPr>
            <p:cNvPr id="88067" name="图片 3" descr="timg (20)"/>
            <p:cNvPicPr>
              <a:picLocks noChangeAspect="1"/>
            </p:cNvPicPr>
            <p:nvPr/>
          </p:nvPicPr>
          <p:blipFill>
            <a:blip r:embed="rId2" cstate="print"/>
            <a:srcRect l="1675" t="2202" r="-1675" b="-2202"/>
            <a:stretch>
              <a:fillRect/>
            </a:stretch>
          </p:blipFill>
          <p:spPr>
            <a:xfrm>
              <a:off x="279400" y="1407795"/>
              <a:ext cx="3021330" cy="385635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0115" name="图片 3" descr="timg (23)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3714" y="1374874"/>
              <a:ext cx="2908300" cy="37592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24" name="图片 30723" descr="bjjjuec0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625" y="1407795"/>
              <a:ext cx="2884170" cy="3759200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25614" name="图片 25613" descr="bjjjued0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7795" y="1407795"/>
              <a:ext cx="2906395" cy="37585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1425575" y="5264150"/>
              <a:ext cx="7289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华文中宋" panose="02010600040101010101" charset="-122"/>
                  <a:ea typeface="华文中宋" panose="02010600040101010101" charset="-122"/>
                </a:rPr>
                <a:t>生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424045" y="5264150"/>
              <a:ext cx="7289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>
                  <a:latin typeface="华文中宋" panose="02010600040101010101" charset="-122"/>
                  <a:ea typeface="华文中宋" panose="02010600040101010101" charset="-122"/>
                </a:rPr>
                <a:t>旦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34910" y="5264150"/>
              <a:ext cx="7289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>
                  <a:latin typeface="华文中宋" panose="02010600040101010101" charset="-122"/>
                  <a:ea typeface="华文中宋" panose="02010600040101010101" charset="-122"/>
                </a:rPr>
                <a:t>净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481945" y="5264150"/>
              <a:ext cx="7289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>
                  <a:latin typeface="华文中宋" panose="02010600040101010101" charset="-122"/>
                  <a:ea typeface="华文中宋" panose="02010600040101010101" charset="-122"/>
                </a:rPr>
                <a:t>丑</a:t>
              </a:r>
            </a:p>
          </p:txBody>
        </p:sp>
      </p:grpSp>
      <p:pic>
        <p:nvPicPr>
          <p:cNvPr id="13" name="图片 87049" descr="jingju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8438" y="224174"/>
            <a:ext cx="1845733" cy="152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227885" y="883032"/>
            <a:ext cx="98576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京剧的角色行当有明确的划分，早期分为生、旦、净、末、丑、武行、流行等七行，以后归为</a:t>
            </a:r>
            <a:r>
              <a:rPr lang="zh-CN" altLang="en-US" dirty="0">
                <a:solidFill>
                  <a:srgbClr val="99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生、旦、净、丑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四大行；又将唱念做打相结合，全面和集中地体现了我国戏曲的精华。京剧是中华文化的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国粹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”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之一，被誉为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</a:t>
            </a:r>
            <a:r>
              <a:rPr lang="zh-CN" altLang="en-US" dirty="0">
                <a:solidFill>
                  <a:srgbClr val="99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国剧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”。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2635" y="109058"/>
            <a:ext cx="6853209" cy="584775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brightRoom" dir="t"/>
          </a:scene3d>
          <a:sp3d>
            <a:bevelT prst="slope"/>
          </a:sp3d>
        </p:spPr>
        <p:txBody>
          <a:bodyPr wrap="square">
            <a:spAutoFit/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all" spc="0" normalizeH="0" baseline="0" noProof="0" dirty="0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京剧知多少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脸谱">
            <a:hlinkClick r:id="" action="ppaction://media"/>
            <a:extLst>
              <a:ext uri="{FF2B5EF4-FFF2-40B4-BE49-F238E27FC236}">
                <a16:creationId xmlns:a16="http://schemas.microsoft.com/office/drawing/2014/main" id="{8F93B809-24A0-411C-B491-B9883F323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06532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9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3"/>
          <p:cNvSpPr txBox="1">
            <a:spLocks noChangeArrowheads="1"/>
          </p:cNvSpPr>
          <p:nvPr/>
        </p:nvSpPr>
        <p:spPr bwMode="auto">
          <a:xfrm>
            <a:off x="131602" y="212084"/>
            <a:ext cx="2662238" cy="64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3600" dirty="0">
                <a:latin typeface="宋体" panose="02010600030101010101" pitchFamily="2" charset="-122"/>
                <a:ea typeface="微软雅黑" panose="020B0503020204020204" pitchFamily="34" charset="-122"/>
              </a:rPr>
              <a:t>【知识拓展】</a:t>
            </a:r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334963" y="1292225"/>
            <a:ext cx="5640387" cy="4832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indent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京剧脸谱有红、紫、黑、白、蓝、绿、黄等色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各有寓意：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红色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寓赤胆忠心；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紫色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寓智勇刚毅；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黑色寓忠正耿直；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白色寓奸诈狠毒，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蓝色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寓刚强勇猛；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绿色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寓侠骨义肠；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黄色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寓凶狠残暴。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此外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还有老红、瓦灰、金、银等色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各有寓意。</a:t>
            </a:r>
          </a:p>
        </p:txBody>
      </p:sp>
      <p:pic>
        <p:nvPicPr>
          <p:cNvPr id="33795" name="Picture 2" descr="2012091012225414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6638" y="1292225"/>
            <a:ext cx="5508625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761847" y="152994"/>
            <a:ext cx="4323430" cy="584775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brightRoom" dir="t"/>
          </a:scene3d>
          <a:sp3d>
            <a:bevelT prst="slope"/>
          </a:sp3d>
        </p:spPr>
        <p:txBody>
          <a:bodyPr wrap="square">
            <a:spAutoFit/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all" spc="0" normalizeH="0" baseline="0" noProof="0" dirty="0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京剧知多少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26633" descr="图片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3188" y="-50800"/>
            <a:ext cx="122809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83" name="文本框 156682"/>
          <p:cNvSpPr txBox="1">
            <a:spLocks noChangeArrowheads="1"/>
          </p:cNvSpPr>
          <p:nvPr/>
        </p:nvSpPr>
        <p:spPr bwMode="auto">
          <a:xfrm>
            <a:off x="272155" y="1003731"/>
            <a:ext cx="10191750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noProof="1">
                <a:latin typeface="黑体" panose="02010609060101010101" pitchFamily="49" charset="-122"/>
                <a:ea typeface="黑体" panose="02010609060101010101" pitchFamily="49" charset="-122"/>
              </a:rPr>
              <a:t>    根据你所熟悉的四大古典小说里的人物，绘制一张京剧脸谱。</a:t>
            </a:r>
          </a:p>
        </p:txBody>
      </p:sp>
      <p:grpSp>
        <p:nvGrpSpPr>
          <p:cNvPr id="2" name="组合 156693"/>
          <p:cNvGrpSpPr/>
          <p:nvPr/>
        </p:nvGrpSpPr>
        <p:grpSpPr bwMode="auto">
          <a:xfrm>
            <a:off x="285589" y="2396556"/>
            <a:ext cx="9676130" cy="3326624"/>
            <a:chOff x="113" y="2205"/>
            <a:chExt cx="5564" cy="1951"/>
          </a:xfrm>
        </p:grpSpPr>
        <p:sp>
          <p:nvSpPr>
            <p:cNvPr id="36867" name="矩形 156685"/>
            <p:cNvSpPr>
              <a:spLocks noChangeArrowheads="1"/>
            </p:cNvSpPr>
            <p:nvPr/>
          </p:nvSpPr>
          <p:spPr bwMode="auto">
            <a:xfrm>
              <a:off x="4649" y="3840"/>
              <a:ext cx="923" cy="3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>
              <a:spAutoFit/>
            </a:bodyPr>
            <a:lstStyle/>
            <a:p>
              <a:r>
                <a:rPr lang="zh-CN" altLang="en-US" sz="2800" dirty="0">
                  <a:solidFill>
                    <a:srgbClr val="99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rPr>
                <a:t>蒋 干 </a:t>
              </a:r>
            </a:p>
          </p:txBody>
        </p:sp>
        <p:sp>
          <p:nvSpPr>
            <p:cNvPr id="36868" name="矩形 156687"/>
            <p:cNvSpPr>
              <a:spLocks noChangeArrowheads="1"/>
            </p:cNvSpPr>
            <p:nvPr/>
          </p:nvSpPr>
          <p:spPr bwMode="auto">
            <a:xfrm>
              <a:off x="3288" y="3840"/>
              <a:ext cx="923" cy="3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>
              <a:spAutoFit/>
            </a:bodyPr>
            <a:lstStyle/>
            <a:p>
              <a:r>
                <a:rPr lang="zh-CN" altLang="en-US" sz="2800" dirty="0">
                  <a:solidFill>
                    <a:srgbClr val="99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rPr>
                <a:t>张 飞 </a:t>
              </a:r>
            </a:p>
          </p:txBody>
        </p:sp>
        <p:grpSp>
          <p:nvGrpSpPr>
            <p:cNvPr id="3" name="组合 156692"/>
            <p:cNvGrpSpPr/>
            <p:nvPr/>
          </p:nvGrpSpPr>
          <p:grpSpPr bwMode="auto">
            <a:xfrm>
              <a:off x="113" y="2205"/>
              <a:ext cx="5564" cy="1633"/>
              <a:chOff x="113" y="2205"/>
              <a:chExt cx="5564" cy="1633"/>
            </a:xfrm>
          </p:grpSpPr>
          <p:pic>
            <p:nvPicPr>
              <p:cNvPr id="36872" name="图片 156683" descr="15a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519" y="2205"/>
                <a:ext cx="1324" cy="1633"/>
              </a:xfrm>
              <a:prstGeom prst="rect">
                <a:avLst/>
              </a:prstGeom>
              <a:noFill/>
              <a:ln w="9525">
                <a:solidFill>
                  <a:srgbClr val="993300"/>
                </a:solidFill>
                <a:miter lim="800000"/>
                <a:headEnd/>
                <a:tailEnd/>
              </a:ln>
            </p:spPr>
          </p:pic>
          <p:pic>
            <p:nvPicPr>
              <p:cNvPr id="36873" name="图片 156684" descr="12a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332" y="2205"/>
                <a:ext cx="1345" cy="1633"/>
              </a:xfrm>
              <a:prstGeom prst="rect">
                <a:avLst/>
              </a:prstGeom>
              <a:noFill/>
              <a:ln w="9525">
                <a:solidFill>
                  <a:srgbClr val="993300"/>
                </a:solidFill>
                <a:miter lim="800000"/>
                <a:headEnd/>
                <a:tailEnd/>
              </a:ln>
            </p:spPr>
          </p:pic>
          <p:pic>
            <p:nvPicPr>
              <p:cNvPr id="36874" name="图片 156686" descr="05a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25" y="2205"/>
                <a:ext cx="1335" cy="1633"/>
              </a:xfrm>
              <a:prstGeom prst="rect">
                <a:avLst/>
              </a:prstGeom>
              <a:noFill/>
              <a:ln w="9525">
                <a:solidFill>
                  <a:srgbClr val="993300"/>
                </a:solidFill>
                <a:miter lim="800000"/>
                <a:headEnd/>
                <a:tailEnd/>
              </a:ln>
            </p:spPr>
          </p:pic>
          <p:pic>
            <p:nvPicPr>
              <p:cNvPr id="36875" name="图片 156688" descr="17a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3" y="2205"/>
                <a:ext cx="1322" cy="1633"/>
              </a:xfrm>
              <a:prstGeom prst="rect">
                <a:avLst/>
              </a:prstGeom>
              <a:noFill/>
              <a:ln w="9525">
                <a:solidFill>
                  <a:srgbClr val="993300"/>
                </a:solidFill>
                <a:miter lim="800000"/>
                <a:headEnd/>
                <a:tailEnd/>
              </a:ln>
            </p:spPr>
          </p:pic>
        </p:grpSp>
        <p:sp>
          <p:nvSpPr>
            <p:cNvPr id="36870" name="矩形 156689"/>
            <p:cNvSpPr>
              <a:spLocks noChangeArrowheads="1"/>
            </p:cNvSpPr>
            <p:nvPr/>
          </p:nvSpPr>
          <p:spPr bwMode="auto">
            <a:xfrm>
              <a:off x="521" y="3849"/>
              <a:ext cx="923" cy="3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>
              <a:spAutoFit/>
            </a:bodyPr>
            <a:lstStyle/>
            <a:p>
              <a:r>
                <a:rPr lang="zh-CN" altLang="en-US" sz="2800" dirty="0">
                  <a:solidFill>
                    <a:srgbClr val="99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rPr>
                <a:t>曹 操 </a:t>
              </a:r>
            </a:p>
          </p:txBody>
        </p:sp>
        <p:sp>
          <p:nvSpPr>
            <p:cNvPr id="36871" name="文本框 156690"/>
            <p:cNvSpPr txBox="1">
              <a:spLocks noChangeArrowheads="1"/>
            </p:cNvSpPr>
            <p:nvPr/>
          </p:nvSpPr>
          <p:spPr bwMode="auto">
            <a:xfrm>
              <a:off x="1882" y="3829"/>
              <a:ext cx="737" cy="3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99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rPr>
                <a:t>董 卓</a:t>
              </a:r>
            </a:p>
          </p:txBody>
        </p:sp>
      </p:grpSp>
      <p:sp>
        <p:nvSpPr>
          <p:cNvPr id="32769" name="文本框 3"/>
          <p:cNvSpPr txBox="1">
            <a:spLocks noChangeArrowheads="1"/>
          </p:cNvSpPr>
          <p:nvPr/>
        </p:nvSpPr>
        <p:spPr bwMode="auto">
          <a:xfrm>
            <a:off x="0" y="165871"/>
            <a:ext cx="2662238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3600" dirty="0">
                <a:latin typeface="宋体" panose="02010600030101010101" pitchFamily="2" charset="-122"/>
                <a:ea typeface="微软雅黑" panose="020B0503020204020204" pitchFamily="34" charset="-122"/>
              </a:rPr>
              <a:t>【知识延伸】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02985" y="2077545"/>
            <a:ext cx="50119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“你会觉得自己仿佛置身于一个古老神话，优美和谐而永恒的世界，充满及其微妙的庄严和宁静。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大多数西方人认为：</a:t>
            </a:r>
            <a:r>
              <a:rPr lang="zh-CN" altLang="zh-CN" sz="2800" b="1" u="sng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京剧无疑超越了东西方之间所存在的障碍。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-----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罗伯特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里特尔于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1930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年首次看到京剧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国色天香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的评价</a:t>
            </a:r>
            <a:endParaRPr lang="zh-CN" altLang="en-US" sz="28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" y="2096596"/>
            <a:ext cx="6606156" cy="3355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1330" y="5533759"/>
            <a:ext cx="4255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梅兰芳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国色天香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》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42656" y="261888"/>
            <a:ext cx="11949344" cy="11541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9966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sz="2800" noProof="1">
              <a:solidFill>
                <a:srgbClr val="99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800" noProof="1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2010</a:t>
            </a:r>
            <a:r>
              <a:rPr lang="zh-CN" altLang="en-US" sz="2800" noProof="1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年，</a:t>
            </a:r>
            <a:r>
              <a:rPr lang="en-US" altLang="zh-CN" sz="2800" noProof="1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11</a:t>
            </a:r>
            <a:r>
              <a:rPr lang="zh-CN" altLang="en-US" sz="2800" noProof="1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月</a:t>
            </a:r>
            <a:r>
              <a:rPr lang="en-US" altLang="zh-CN" sz="2800" noProof="1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16</a:t>
            </a:r>
            <a:r>
              <a:rPr lang="zh-CN" altLang="en-US" sz="2800" noProof="1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日，联合国教科文组织审议通过将中国申报项目京剧</a:t>
            </a:r>
            <a:r>
              <a:rPr lang="en-US" altLang="zh-CN" sz="2800" noProof="1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800" noProof="1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列入“人类非物质文化遗产代表作名录”，京剧申遗成功！</a:t>
            </a:r>
          </a:p>
          <a:p>
            <a:endParaRPr lang="zh-CN" altLang="en-US" sz="2800" noProof="1">
              <a:solidFill>
                <a:srgbClr val="99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Freeform 5"/>
          <p:cNvSpPr>
            <a:spLocks noEditPoints="1"/>
          </p:cNvSpPr>
          <p:nvPr/>
        </p:nvSpPr>
        <p:spPr bwMode="auto">
          <a:xfrm>
            <a:off x="704850" y="138113"/>
            <a:ext cx="441325" cy="525462"/>
          </a:xfrm>
          <a:custGeom>
            <a:avLst/>
            <a:gdLst>
              <a:gd name="T0" fmla="*/ 221073 w 537"/>
              <a:gd name="T1" fmla="*/ 0 h 623"/>
              <a:gd name="T2" fmla="*/ 331199 w 537"/>
              <a:gd name="T3" fmla="*/ 65788 h 623"/>
              <a:gd name="T4" fmla="*/ 441325 w 537"/>
              <a:gd name="T5" fmla="*/ 131577 h 623"/>
              <a:gd name="T6" fmla="*/ 441325 w 537"/>
              <a:gd name="T7" fmla="*/ 262310 h 623"/>
              <a:gd name="T8" fmla="*/ 441325 w 537"/>
              <a:gd name="T9" fmla="*/ 393886 h 623"/>
              <a:gd name="T10" fmla="*/ 331199 w 537"/>
              <a:gd name="T11" fmla="*/ 459675 h 623"/>
              <a:gd name="T12" fmla="*/ 221073 w 537"/>
              <a:gd name="T13" fmla="*/ 525463 h 623"/>
              <a:gd name="T14" fmla="*/ 110126 w 537"/>
              <a:gd name="T15" fmla="*/ 459675 h 623"/>
              <a:gd name="T16" fmla="*/ 0 w 537"/>
              <a:gd name="T17" fmla="*/ 393886 h 623"/>
              <a:gd name="T18" fmla="*/ 0 w 537"/>
              <a:gd name="T19" fmla="*/ 262310 h 623"/>
              <a:gd name="T20" fmla="*/ 0 w 537"/>
              <a:gd name="T21" fmla="*/ 131577 h 623"/>
              <a:gd name="T22" fmla="*/ 110126 w 537"/>
              <a:gd name="T23" fmla="*/ 65788 h 623"/>
              <a:gd name="T24" fmla="*/ 221073 w 537"/>
              <a:gd name="T25" fmla="*/ 0 h 623"/>
              <a:gd name="T26" fmla="*/ 221073 w 537"/>
              <a:gd name="T27" fmla="*/ 44702 h 623"/>
              <a:gd name="T28" fmla="*/ 312297 w 537"/>
              <a:gd name="T29" fmla="*/ 98682 h 623"/>
              <a:gd name="T30" fmla="*/ 404342 w 537"/>
              <a:gd name="T31" fmla="*/ 153506 h 623"/>
              <a:gd name="T32" fmla="*/ 404342 w 537"/>
              <a:gd name="T33" fmla="*/ 262310 h 623"/>
              <a:gd name="T34" fmla="*/ 404342 w 537"/>
              <a:gd name="T35" fmla="*/ 371957 h 623"/>
              <a:gd name="T36" fmla="*/ 312297 w 537"/>
              <a:gd name="T37" fmla="*/ 425937 h 623"/>
              <a:gd name="T38" fmla="*/ 221073 w 537"/>
              <a:gd name="T39" fmla="*/ 480761 h 623"/>
              <a:gd name="T40" fmla="*/ 129028 w 537"/>
              <a:gd name="T41" fmla="*/ 425937 h 623"/>
              <a:gd name="T42" fmla="*/ 37804 w 537"/>
              <a:gd name="T43" fmla="*/ 371957 h 623"/>
              <a:gd name="T44" fmla="*/ 37804 w 537"/>
              <a:gd name="T45" fmla="*/ 262310 h 623"/>
              <a:gd name="T46" fmla="*/ 37804 w 537"/>
              <a:gd name="T47" fmla="*/ 153506 h 623"/>
              <a:gd name="T48" fmla="*/ 129028 w 537"/>
              <a:gd name="T49" fmla="*/ 98682 h 623"/>
              <a:gd name="T50" fmla="*/ 221073 w 537"/>
              <a:gd name="T51" fmla="*/ 44702 h 623"/>
              <a:gd name="T52" fmla="*/ 176694 w 537"/>
              <a:gd name="T53" fmla="*/ 383765 h 623"/>
              <a:gd name="T54" fmla="*/ 301613 w 537"/>
              <a:gd name="T55" fmla="*/ 383765 h 623"/>
              <a:gd name="T56" fmla="*/ 308188 w 537"/>
              <a:gd name="T57" fmla="*/ 390513 h 623"/>
              <a:gd name="T58" fmla="*/ 301613 w 537"/>
              <a:gd name="T59" fmla="*/ 397260 h 623"/>
              <a:gd name="T60" fmla="*/ 176694 w 537"/>
              <a:gd name="T61" fmla="*/ 397260 h 623"/>
              <a:gd name="T62" fmla="*/ 170120 w 537"/>
              <a:gd name="T63" fmla="*/ 390513 h 623"/>
              <a:gd name="T64" fmla="*/ 176694 w 537"/>
              <a:gd name="T65" fmla="*/ 383765 h 623"/>
              <a:gd name="T66" fmla="*/ 179160 w 537"/>
              <a:gd name="T67" fmla="*/ 320507 h 623"/>
              <a:gd name="T68" fmla="*/ 248194 w 537"/>
              <a:gd name="T69" fmla="*/ 204112 h 623"/>
              <a:gd name="T70" fmla="*/ 272027 w 537"/>
              <a:gd name="T71" fmla="*/ 219294 h 623"/>
              <a:gd name="T72" fmla="*/ 203815 w 537"/>
              <a:gd name="T73" fmla="*/ 335689 h 623"/>
              <a:gd name="T74" fmla="*/ 179160 w 537"/>
              <a:gd name="T75" fmla="*/ 320507 h 623"/>
              <a:gd name="T76" fmla="*/ 130672 w 537"/>
              <a:gd name="T77" fmla="*/ 290143 h 623"/>
              <a:gd name="T78" fmla="*/ 199706 w 537"/>
              <a:gd name="T79" fmla="*/ 174592 h 623"/>
              <a:gd name="T80" fmla="*/ 223539 w 537"/>
              <a:gd name="T81" fmla="*/ 188930 h 623"/>
              <a:gd name="T82" fmla="*/ 155327 w 537"/>
              <a:gd name="T83" fmla="*/ 305325 h 623"/>
              <a:gd name="T84" fmla="*/ 130672 w 537"/>
              <a:gd name="T85" fmla="*/ 290143 h 623"/>
              <a:gd name="T86" fmla="*/ 119988 w 537"/>
              <a:gd name="T87" fmla="*/ 384609 h 623"/>
              <a:gd name="T88" fmla="*/ 126562 w 537"/>
              <a:gd name="T89" fmla="*/ 326411 h 623"/>
              <a:gd name="T90" fmla="*/ 173407 w 537"/>
              <a:gd name="T91" fmla="*/ 355932 h 623"/>
              <a:gd name="T92" fmla="*/ 127384 w 537"/>
              <a:gd name="T93" fmla="*/ 388826 h 623"/>
              <a:gd name="T94" fmla="*/ 119988 w 537"/>
              <a:gd name="T95" fmla="*/ 384609 h 623"/>
              <a:gd name="T96" fmla="*/ 218608 w 537"/>
              <a:gd name="T97" fmla="*/ 141698 h 623"/>
              <a:gd name="T98" fmla="*/ 207924 w 537"/>
              <a:gd name="T99" fmla="*/ 158567 h 623"/>
              <a:gd name="T100" fmla="*/ 281067 w 537"/>
              <a:gd name="T101" fmla="*/ 204112 h 623"/>
              <a:gd name="T102" fmla="*/ 290929 w 537"/>
              <a:gd name="T103" fmla="*/ 187244 h 623"/>
              <a:gd name="T104" fmla="*/ 218608 w 537"/>
              <a:gd name="T105" fmla="*/ 141698 h 623"/>
              <a:gd name="T106" fmla="*/ 234223 w 537"/>
              <a:gd name="T107" fmla="*/ 116395 h 623"/>
              <a:gd name="T108" fmla="*/ 255590 w 537"/>
              <a:gd name="T109" fmla="*/ 110491 h 623"/>
              <a:gd name="T110" fmla="*/ 300791 w 537"/>
              <a:gd name="T111" fmla="*/ 139168 h 623"/>
              <a:gd name="T112" fmla="*/ 306544 w 537"/>
              <a:gd name="T113" fmla="*/ 161097 h 623"/>
              <a:gd name="T114" fmla="*/ 299969 w 537"/>
              <a:gd name="T115" fmla="*/ 172062 h 623"/>
              <a:gd name="T116" fmla="*/ 227648 w 537"/>
              <a:gd name="T117" fmla="*/ 126516 h 623"/>
              <a:gd name="T118" fmla="*/ 234223 w 537"/>
              <a:gd name="T119" fmla="*/ 116395 h 62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537"/>
              <a:gd name="T181" fmla="*/ 0 h 623"/>
              <a:gd name="T182" fmla="*/ 537 w 537"/>
              <a:gd name="T183" fmla="*/ 623 h 62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sz="1800" b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61052" y="3816802"/>
            <a:ext cx="2084387" cy="137268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r>
              <a:rPr lang="zh-CN" altLang="en-US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昆曲与</a:t>
            </a:r>
            <a:endParaRPr lang="en-US" altLang="zh-CN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r>
              <a:rPr lang="zh-CN" altLang="en-US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京剧艺术</a:t>
            </a:r>
          </a:p>
        </p:txBody>
      </p:sp>
      <p:sp>
        <p:nvSpPr>
          <p:cNvPr id="7" name="左大括号 111631"/>
          <p:cNvSpPr/>
          <p:nvPr/>
        </p:nvSpPr>
        <p:spPr>
          <a:xfrm>
            <a:off x="3960813" y="3380763"/>
            <a:ext cx="367905" cy="2181138"/>
          </a:xfrm>
          <a:prstGeom prst="leftBrace">
            <a:avLst>
              <a:gd name="adj1" fmla="val 31464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800" b="0" noProof="1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大括号 2"/>
          <p:cNvSpPr/>
          <p:nvPr/>
        </p:nvSpPr>
        <p:spPr>
          <a:xfrm>
            <a:off x="1917700" y="1274763"/>
            <a:ext cx="292100" cy="4265612"/>
          </a:xfrm>
          <a:prstGeom prst="leftBrace">
            <a:avLst>
              <a:gd name="adj1" fmla="val 31363"/>
              <a:gd name="adj2" fmla="val 50000"/>
            </a:avLst>
          </a:prstGeom>
          <a:ln>
            <a:headEnd type="none" w="med" len="med"/>
            <a:tailEnd type="none" w="med" len="med"/>
          </a:ln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800" b="0" noProof="1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52" name="文本框 8"/>
          <p:cNvSpPr txBox="1">
            <a:spLocks noChangeArrowheads="1"/>
          </p:cNvSpPr>
          <p:nvPr/>
        </p:nvSpPr>
        <p:spPr bwMode="auto">
          <a:xfrm>
            <a:off x="4513976" y="1146641"/>
            <a:ext cx="641350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60000"/>
              </a:spcBef>
              <a:buFont typeface="Arial" panose="020B0604020202020204" pitchFamily="34" charset="0"/>
              <a:buNone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作者、成书时间、影响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7876" y="3052137"/>
            <a:ext cx="1062037" cy="5857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r>
              <a:rPr lang="zh-CN" altLang="en-US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昆曲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37268" y="1188135"/>
            <a:ext cx="2166938" cy="58578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r>
              <a:rPr lang="zh-CN" altLang="en-US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《红楼梦》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9144" y="2622005"/>
            <a:ext cx="1451210" cy="15696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r>
              <a:rPr lang="zh-CN" altLang="en-US" b="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清朝前期的文学艺术</a:t>
            </a:r>
            <a:endParaRPr lang="zh-CN" altLang="en-US" b="0" noProof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41813" y="5208747"/>
            <a:ext cx="1289050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r>
              <a:rPr lang="zh-CN" altLang="en-US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京剧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93535" y="3174622"/>
            <a:ext cx="6092330" cy="137268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清朝：洪昇《长生殿》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孔尚任《桃花扇》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616895" y="2296254"/>
            <a:ext cx="5033963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明朝：汤显祖《牡丹亭》</a:t>
            </a:r>
          </a:p>
        </p:txBody>
      </p:sp>
      <p:sp>
        <p:nvSpPr>
          <p:cNvPr id="16" name="左大括号 111631"/>
          <p:cNvSpPr/>
          <p:nvPr/>
        </p:nvSpPr>
        <p:spPr>
          <a:xfrm>
            <a:off x="5320425" y="2634142"/>
            <a:ext cx="249865" cy="1518407"/>
          </a:xfrm>
          <a:prstGeom prst="leftBrace">
            <a:avLst>
              <a:gd name="adj1" fmla="val 31464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800" b="0" noProof="1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左大括号 111631"/>
          <p:cNvSpPr/>
          <p:nvPr/>
        </p:nvSpPr>
        <p:spPr>
          <a:xfrm>
            <a:off x="5421094" y="4854531"/>
            <a:ext cx="236538" cy="1433512"/>
          </a:xfrm>
          <a:prstGeom prst="leftBrace">
            <a:avLst>
              <a:gd name="adj1" fmla="val 31464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800" b="0" noProof="1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14388" y="4852930"/>
            <a:ext cx="5287963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乾隆时：四大徽班进京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88972" y="5754892"/>
            <a:ext cx="5226050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世纪中期：京剧形成</a:t>
            </a:r>
          </a:p>
        </p:txBody>
      </p:sp>
      <p:sp>
        <p:nvSpPr>
          <p:cNvPr id="57364" name="TextBox 42"/>
          <p:cNvSpPr txBox="1">
            <a:spLocks noChangeArrowheads="1"/>
          </p:cNvSpPr>
          <p:nvPr/>
        </p:nvSpPr>
        <p:spPr bwMode="auto">
          <a:xfrm>
            <a:off x="560388" y="293688"/>
            <a:ext cx="2566987" cy="549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本课小结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7171" descr="图片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2809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386" name="组合 11"/>
          <p:cNvGrpSpPr/>
          <p:nvPr/>
        </p:nvGrpSpPr>
        <p:grpSpPr bwMode="auto">
          <a:xfrm>
            <a:off x="369888" y="1266825"/>
            <a:ext cx="10644187" cy="1820863"/>
            <a:chOff x="286187" y="842308"/>
            <a:chExt cx="10695002" cy="3108908"/>
          </a:xfrm>
        </p:grpSpPr>
        <p:pic>
          <p:nvPicPr>
            <p:cNvPr id="16392" name="图片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2512" y="842308"/>
              <a:ext cx="10448677" cy="3104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3" name="图片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6187" y="917808"/>
              <a:ext cx="754048" cy="3033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387" name="矩形 12"/>
          <p:cNvSpPr>
            <a:spLocks noChangeArrowheads="1"/>
          </p:cNvSpPr>
          <p:nvPr/>
        </p:nvSpPr>
        <p:spPr bwMode="auto">
          <a:xfrm>
            <a:off x="1295400" y="1717675"/>
            <a:ext cx="8150225" cy="896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小说创作放异彩</a:t>
            </a:r>
            <a:r>
              <a:rPr lang="en-US" altLang="zh-CN" sz="4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—《</a:t>
            </a:r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红楼梦</a:t>
            </a:r>
            <a:r>
              <a:rPr lang="en-US" altLang="zh-CN" sz="4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》</a:t>
            </a:r>
            <a:endParaRPr lang="zh-CN" altLang="en-US" sz="48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6388" name="组合 13"/>
          <p:cNvGrpSpPr/>
          <p:nvPr/>
        </p:nvGrpSpPr>
        <p:grpSpPr bwMode="auto">
          <a:xfrm>
            <a:off x="307975" y="3743325"/>
            <a:ext cx="10644188" cy="1819275"/>
            <a:chOff x="286187" y="842308"/>
            <a:chExt cx="10695002" cy="3108908"/>
          </a:xfrm>
        </p:grpSpPr>
        <p:pic>
          <p:nvPicPr>
            <p:cNvPr id="16390" name="图片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2512" y="842308"/>
              <a:ext cx="10448677" cy="3104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1" name="图片 1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6187" y="917808"/>
              <a:ext cx="754048" cy="3033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389" name="矩形 16"/>
          <p:cNvSpPr>
            <a:spLocks noChangeArrowheads="1"/>
          </p:cNvSpPr>
          <p:nvPr/>
        </p:nvSpPr>
        <p:spPr bwMode="auto">
          <a:xfrm>
            <a:off x="1308100" y="4284663"/>
            <a:ext cx="8150225" cy="8969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戏曲艺术更繁荣</a:t>
            </a:r>
            <a:r>
              <a:rPr lang="en-US" altLang="zh-CN" sz="4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</a:t>
            </a:r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昆曲与京剧</a:t>
            </a:r>
          </a:p>
        </p:txBody>
      </p:sp>
    </p:spTree>
  </p:cSld>
  <p:clrMapOvr>
    <a:masterClrMapping/>
  </p:clrMapOvr>
  <p:transition spd="med">
    <p:pull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26633" descr="图片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50800"/>
            <a:ext cx="122809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 descr="诗经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6884" y="192618"/>
            <a:ext cx="2055283" cy="205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唐诗三百首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83134" y="258234"/>
            <a:ext cx="2510367" cy="205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宋词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48918" y="2514600"/>
            <a:ext cx="1689100" cy="168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元曲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32889" y="2570106"/>
            <a:ext cx="1164167" cy="178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t0179e0f91bb73cd44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802284" y="2514601"/>
            <a:ext cx="2182283" cy="218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昆曲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42052" y="4464052"/>
            <a:ext cx="1738973" cy="213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国粹京剧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663167" y="4855408"/>
            <a:ext cx="2880084" cy="167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0" y="990419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/>
            <a:r>
              <a:rPr lang="zh-CN" altLang="en-US" sz="6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+mn-lt"/>
                <a:ea typeface="+mn-ea"/>
              </a:rPr>
              <a:t>品味经典</a:t>
            </a:r>
            <a:endParaRPr lang="en-US" altLang="zh-CN" sz="60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+mn-lt"/>
              <a:ea typeface="+mn-ea"/>
            </a:endParaRPr>
          </a:p>
          <a:p>
            <a:pPr algn="ctr" fontAlgn="auto"/>
            <a:endParaRPr lang="en-US" altLang="zh-CN" sz="48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+mn-lt"/>
              <a:ea typeface="+mn-ea"/>
            </a:endParaRPr>
          </a:p>
          <a:p>
            <a:pPr algn="ctr" fontAlgn="auto"/>
            <a:r>
              <a:rPr lang="zh-CN" altLang="en-US" sz="6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+mn-lt"/>
                <a:ea typeface="+mn-ea"/>
              </a:rPr>
              <a:t>传承文明</a:t>
            </a:r>
            <a:endParaRPr lang="en-US" altLang="zh-CN" sz="60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+mn-lt"/>
              <a:ea typeface="+mn-ea"/>
            </a:endParaRPr>
          </a:p>
          <a:p>
            <a:pPr algn="ctr" fontAlgn="auto"/>
            <a:endParaRPr lang="en-US" altLang="zh-CN" sz="48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+mn-lt"/>
              <a:ea typeface="+mn-ea"/>
            </a:endParaRPr>
          </a:p>
          <a:p>
            <a:pPr algn="ctr" fontAlgn="auto"/>
            <a:r>
              <a:rPr lang="zh-CN" altLang="zh-CN" sz="6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+mn-lt"/>
                <a:ea typeface="+mn-ea"/>
              </a:rPr>
              <a:t>铸就中华文化新辉煌</a:t>
            </a:r>
          </a:p>
          <a:p>
            <a:pPr algn="ctr" fontAlgn="auto"/>
            <a:endParaRPr lang="en-US" altLang="zh-CN" sz="60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229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5"/>
            <a:ext cx="12185649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369116" y="540813"/>
            <a:ext cx="3860800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汤显祖《牡丹亭》</a:t>
            </a:r>
          </a:p>
        </p:txBody>
      </p:sp>
      <p:pic>
        <p:nvPicPr>
          <p:cNvPr id="6" name="图片 1" descr="20131221162013-10449985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780" y="1223370"/>
            <a:ext cx="4689460" cy="541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5302208" y="2094626"/>
            <a:ext cx="6190710" cy="19389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indent="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000" dirty="0">
                <a:latin typeface="+mj-ea"/>
                <a:ea typeface="+mj-ea"/>
              </a:rPr>
              <a:t> 曲文流丽、人物内心描写细致，通过杜丽娘和柳梦梅神奇的爱情故事，有力地批判了吃</a:t>
            </a:r>
            <a:r>
              <a:rPr lang="zh-CN" altLang="en-US" sz="3000" dirty="0">
                <a:latin typeface="+mj-ea"/>
                <a:ea typeface="+mj-ea"/>
                <a:sym typeface="+mn-ea"/>
              </a:rPr>
              <a:t>人</a:t>
            </a:r>
            <a:r>
              <a:rPr lang="zh-CN" altLang="en-US" sz="3000" dirty="0">
                <a:latin typeface="+mj-ea"/>
                <a:ea typeface="+mj-ea"/>
              </a:rPr>
              <a:t>的封建礼教，达到了很高的艺术水准。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文本框 1"/>
          <p:cNvSpPr txBox="1">
            <a:spLocks noChangeArrowheads="1"/>
          </p:cNvSpPr>
          <p:nvPr/>
        </p:nvSpPr>
        <p:spPr bwMode="auto">
          <a:xfrm>
            <a:off x="316859" y="121364"/>
            <a:ext cx="3860800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洪昇《长生殿》</a:t>
            </a:r>
          </a:p>
        </p:txBody>
      </p:sp>
      <p:pic>
        <p:nvPicPr>
          <p:cNvPr id="26626" name="图片 1" descr="timg (14)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697" y="788565"/>
            <a:ext cx="4139355" cy="3575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文本框 2"/>
          <p:cNvSpPr txBox="1">
            <a:spLocks noChangeArrowheads="1"/>
          </p:cNvSpPr>
          <p:nvPr/>
        </p:nvSpPr>
        <p:spPr bwMode="auto">
          <a:xfrm>
            <a:off x="109057" y="4502174"/>
            <a:ext cx="4806891" cy="22467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indent="457200"/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长生殿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写的是唐明皇李隆基和杨贵妃的故事，叙事严谨，文辞华美，音律严格，是现实主义和浪漫主义手法相结合的佳作。</a:t>
            </a:r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7011274" y="0"/>
            <a:ext cx="3860800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孔尚任《桃花扇》</a:t>
            </a:r>
          </a:p>
        </p:txBody>
      </p:sp>
      <p:pic>
        <p:nvPicPr>
          <p:cNvPr id="6" name="图片 1" descr="t0151f61f0f836b5ae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2802" y="679508"/>
            <a:ext cx="4781726" cy="413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2"/>
          <p:cNvSpPr txBox="1">
            <a:spLocks noChangeArrowheads="1"/>
          </p:cNvSpPr>
          <p:nvPr/>
        </p:nvSpPr>
        <p:spPr bwMode="auto">
          <a:xfrm>
            <a:off x="6100195" y="4983395"/>
            <a:ext cx="5812172" cy="18158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indent="457200"/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桃花扇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借助秦淮歌伎李香君与侯方域的恋爱故事，表现出人民的亡国之痛，人物形象鲜明，情节起伏跌宕，词句谨严凝练。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7171" descr="图片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2809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09" name="图片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0481" y="2625929"/>
            <a:ext cx="5051425" cy="35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图片 36869" descr="181209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7474" y="2452410"/>
            <a:ext cx="2843212" cy="381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670144" y="444893"/>
            <a:ext cx="10644187" cy="1820862"/>
            <a:chOff x="502364" y="386171"/>
            <a:chExt cx="10644187" cy="1820862"/>
          </a:xfrm>
        </p:grpSpPr>
        <p:grpSp>
          <p:nvGrpSpPr>
            <p:cNvPr id="17411" name="组合 11"/>
            <p:cNvGrpSpPr/>
            <p:nvPr/>
          </p:nvGrpSpPr>
          <p:grpSpPr bwMode="auto">
            <a:xfrm>
              <a:off x="502364" y="386171"/>
              <a:ext cx="10644187" cy="1820862"/>
              <a:chOff x="286187" y="842308"/>
              <a:chExt cx="10695002" cy="3108908"/>
            </a:xfrm>
          </p:grpSpPr>
          <p:pic>
            <p:nvPicPr>
              <p:cNvPr id="17413" name="图片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32512" y="842308"/>
                <a:ext cx="10448677" cy="3104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14" name="图片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6187" y="917808"/>
                <a:ext cx="754048" cy="3033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7412" name="矩形 12"/>
            <p:cNvSpPr>
              <a:spLocks noChangeArrowheads="1"/>
            </p:cNvSpPr>
            <p:nvPr/>
          </p:nvSpPr>
          <p:spPr bwMode="auto">
            <a:xfrm>
              <a:off x="1499125" y="816835"/>
              <a:ext cx="8150225" cy="8969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zh-CN" altLang="en-US" sz="4800" dirty="0"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小说创作放异彩</a:t>
              </a:r>
              <a:r>
                <a:rPr lang="en-US" altLang="zh-CN" sz="4800" dirty="0"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—《</a:t>
              </a:r>
              <a:r>
                <a:rPr lang="zh-CN" altLang="en-US" sz="4800" dirty="0"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红楼梦</a:t>
              </a:r>
              <a:r>
                <a:rPr lang="en-US" altLang="zh-CN" sz="4800" dirty="0"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》</a:t>
              </a:r>
              <a:endParaRPr lang="zh-CN" altLang="en-US" sz="4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红楼梦">
            <a:hlinkClick r:id="" action="ppaction://media"/>
            <a:extLst>
              <a:ext uri="{FF2B5EF4-FFF2-40B4-BE49-F238E27FC236}">
                <a16:creationId xmlns:a16="http://schemas.microsoft.com/office/drawing/2014/main" id="{A52170A7-3689-4B97-8DC0-C6727C21F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0206" y="-73241"/>
            <a:ext cx="12322206" cy="69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8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7171" descr="图片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2809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7" name="文本框 2"/>
          <p:cNvSpPr txBox="1">
            <a:spLocks noChangeArrowheads="1"/>
          </p:cNvSpPr>
          <p:nvPr/>
        </p:nvSpPr>
        <p:spPr bwMode="auto">
          <a:xfrm>
            <a:off x="2889250" y="538163"/>
            <a:ext cx="6727825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Franklin Gothic Book" panose="020B0503020102020204"/>
                <a:ea typeface="黑体" panose="02010609060101010101" pitchFamily="49" charset="-122"/>
              </a:rPr>
              <a:t>结合课本</a:t>
            </a:r>
            <a:r>
              <a:rPr lang="en-US" altLang="zh-CN" dirty="0">
                <a:latin typeface="Franklin Gothic Book" panose="020B0503020102020204"/>
                <a:ea typeface="黑体" panose="02010609060101010101" pitchFamily="49" charset="-122"/>
              </a:rPr>
              <a:t>P107-108</a:t>
            </a:r>
            <a:r>
              <a:rPr lang="zh-CN" altLang="en-US" dirty="0">
                <a:latin typeface="Franklin Gothic Book" panose="020B0503020102020204"/>
                <a:ea typeface="黑体" panose="02010609060101010101" pitchFamily="49" charset="-122"/>
              </a:rPr>
              <a:t>，完成下列表格。</a:t>
            </a:r>
          </a:p>
        </p:txBody>
      </p:sp>
      <p:sp>
        <p:nvSpPr>
          <p:cNvPr id="19458" name="文本框 3"/>
          <p:cNvSpPr txBox="1">
            <a:spLocks noChangeArrowheads="1"/>
          </p:cNvSpPr>
          <p:nvPr/>
        </p:nvSpPr>
        <p:spPr bwMode="auto">
          <a:xfrm>
            <a:off x="111125" y="501650"/>
            <a:ext cx="2662238" cy="64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3600" dirty="0">
                <a:latin typeface="宋体" panose="02010600030101010101" pitchFamily="2" charset="-122"/>
                <a:ea typeface="微软雅黑" panose="020B0503020204020204" pitchFamily="34" charset="-122"/>
              </a:rPr>
              <a:t>【自主探究】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365125" y="1954213"/>
          <a:ext cx="7024988" cy="393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89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作者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 b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成书时间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08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主要内容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205775" y="2199809"/>
            <a:ext cx="1665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曹雪芹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067050" y="3114675"/>
            <a:ext cx="3151188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清代（乾隆晚期）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46350" y="3973513"/>
            <a:ext cx="4457700" cy="18145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indent="457200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以贵族青年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贾宝玉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与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林黛玉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的爱情悲剧故事为主线，描写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贾、史、王、薛四大家族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兴衰变化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</a:p>
        </p:txBody>
      </p:sp>
      <p:pic>
        <p:nvPicPr>
          <p:cNvPr id="19476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7150" y="1535113"/>
            <a:ext cx="433863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181817530551"/>
          <p:cNvPicPr>
            <a:picLocks noChangeAspect="1" noChangeArrowheads="1"/>
          </p:cNvPicPr>
          <p:nvPr/>
        </p:nvPicPr>
        <p:blipFill>
          <a:blip r:embed="rId2" cstate="print"/>
          <a:srcRect l="924" r="1233"/>
          <a:stretch>
            <a:fillRect/>
          </a:stretch>
        </p:blipFill>
        <p:spPr bwMode="auto">
          <a:xfrm>
            <a:off x="7608814" y="3983652"/>
            <a:ext cx="4479721" cy="287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68300"/>
          </a:effectLst>
        </p:spPr>
      </p:pic>
      <p:pic>
        <p:nvPicPr>
          <p:cNvPr id="2" name="图片 1" descr="40d77dd35cd045b6a83fd8a460968211"/>
          <p:cNvPicPr>
            <a:picLocks noChangeAspect="1"/>
          </p:cNvPicPr>
          <p:nvPr/>
        </p:nvPicPr>
        <p:blipFill>
          <a:blip r:embed="rId3" cstate="print"/>
          <a:srcRect b="11392"/>
          <a:stretch>
            <a:fillRect/>
          </a:stretch>
        </p:blipFill>
        <p:spPr>
          <a:xfrm>
            <a:off x="0" y="3992245"/>
            <a:ext cx="7298422" cy="2865755"/>
          </a:xfrm>
          <a:prstGeom prst="rect">
            <a:avLst/>
          </a:prstGeom>
          <a:effectLst>
            <a:softEdge rad="355600"/>
          </a:effectLst>
        </p:spPr>
      </p:pic>
      <p:sp>
        <p:nvSpPr>
          <p:cNvPr id="13" name="圆角矩形 12"/>
          <p:cNvSpPr/>
          <p:nvPr/>
        </p:nvSpPr>
        <p:spPr>
          <a:xfrm>
            <a:off x="142043" y="2183490"/>
            <a:ext cx="11860568" cy="11918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   19</a:t>
            </a:r>
            <a:r>
              <a:rPr lang="zh-CN" altLang="en-US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世纪初年的流行语：“开谈不说</a:t>
            </a:r>
            <a:r>
              <a:rPr lang="en-US" altLang="zh-CN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《</a:t>
            </a:r>
            <a:r>
              <a:rPr lang="zh-CN" altLang="en-US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红楼梦</a:t>
            </a:r>
            <a:r>
              <a:rPr lang="en-US" altLang="zh-CN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》,</a:t>
            </a:r>
            <a:r>
              <a:rPr lang="zh-CN" altLang="en-US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读尽诗书也枉然</a:t>
            </a:r>
            <a:r>
              <a:rPr lang="en-US" altLang="zh-CN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.”</a:t>
            </a:r>
            <a:endParaRPr lang="zh-CN" altLang="en-US" noProof="1">
              <a:latin typeface="楷体" pitchFamily="49" charset="-122"/>
              <a:ea typeface="楷体" pitchFamily="49" charset="-122"/>
              <a:cs typeface="楷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22132" y="244426"/>
            <a:ext cx="11901192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《</a:t>
            </a:r>
            <a:r>
              <a:rPr lang="zh-CN" altLang="en-US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红楼梦</a:t>
            </a:r>
            <a:r>
              <a:rPr lang="en-US" altLang="zh-CN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》</a:t>
            </a:r>
            <a:r>
              <a:rPr lang="zh-CN" altLang="en-US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问世后，据载</a:t>
            </a:r>
            <a:r>
              <a:rPr lang="en-US" altLang="zh-CN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:</a:t>
            </a:r>
            <a:endParaRPr lang="zh-CN" altLang="en-US" noProof="1">
              <a:latin typeface="楷体" pitchFamily="49" charset="-122"/>
              <a:ea typeface="楷体" pitchFamily="49" charset="-122"/>
              <a:cs typeface="楷体" panose="02010609060101010101" pitchFamily="49" charset="-122"/>
            </a:endParaRPr>
          </a:p>
          <a:p>
            <a:r>
              <a:rPr lang="zh-CN" altLang="en-US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好事者每传抄一部，置庙市中</a:t>
            </a:r>
            <a:r>
              <a:rPr lang="en-US" altLang="zh-CN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,</a:t>
            </a:r>
            <a:r>
              <a:rPr lang="zh-CN" altLang="en-US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昂其值，得金数十，可谓不胫而走者矣。</a:t>
            </a:r>
            <a:r>
              <a:rPr lang="en-US" altLang="zh-CN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                         ——</a:t>
            </a:r>
            <a:r>
              <a:rPr lang="zh-CN" altLang="en-US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程伟元</a:t>
            </a:r>
            <a:r>
              <a:rPr lang="en-US" altLang="zh-CN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《</a:t>
            </a:r>
            <a:r>
              <a:rPr lang="zh-CN" altLang="en-US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红楼梦序</a:t>
            </a:r>
            <a:r>
              <a:rPr lang="en-US" altLang="zh-CN" noProof="1">
                <a:latin typeface="楷体" pitchFamily="49" charset="-122"/>
                <a:ea typeface="楷体" pitchFamily="49" charset="-122"/>
                <a:cs typeface="楷体" panose="02010609060101010101" pitchFamily="49" charset="-122"/>
              </a:rPr>
              <a:t>》</a:t>
            </a:r>
            <a:endParaRPr lang="zh-CN" altLang="en-US" noProof="1">
              <a:latin typeface="楷体" pitchFamily="49" charset="-122"/>
              <a:ea typeface="楷体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9394" y="3867325"/>
            <a:ext cx="6567300" cy="2457974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457200">
              <a:defRPr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材料二：丫鬟们说宝二爷没上没下， 高兴时与丫鬟、 仆人们一起玩儿，有时还向我们赔不是。 宝二爷不把丫鬟当奴婢看待，并说人都是平等的。</a:t>
            </a:r>
          </a:p>
          <a:p>
            <a:pPr indent="457200">
              <a:defRPr/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——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冯其庸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《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谈谈红楼梦的思想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》</a:t>
            </a:r>
            <a:endParaRPr lang="zh-CN" altLang="en-US" sz="24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9725" y="1275127"/>
            <a:ext cx="6593747" cy="2255635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457200">
              <a:defRPr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材料一：贾宝玉、林黛玉之间的爱情，贾宝玉选择的标准是两人思想一致,情意相投，带有一种叛逆思想,这对封建时代的择婚标准是一种挑战。</a:t>
            </a:r>
          </a:p>
          <a:p>
            <a:pPr indent="457200">
              <a:defRPr/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——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冯其庸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《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谈谈红楼梦的思想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》</a:t>
            </a:r>
            <a:endParaRPr lang="zh-CN" altLang="en-US" sz="24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2" name="云形标注 11"/>
          <p:cNvSpPr/>
          <p:nvPr/>
        </p:nvSpPr>
        <p:spPr>
          <a:xfrm>
            <a:off x="7189788" y="1457325"/>
            <a:ext cx="4352925" cy="1358900"/>
          </a:xfrm>
          <a:prstGeom prst="cloudCallout">
            <a:avLst>
              <a:gd name="adj1" fmla="val -55875"/>
              <a:gd name="adj2" fmla="val 26335"/>
            </a:avLst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>
                <a:solidFill>
                  <a:schemeClr val="tx1"/>
                </a:solidFill>
                <a:latin typeface="+mn-ea"/>
              </a:rPr>
              <a:t>反抗传统礼教，追求个性自由。</a:t>
            </a:r>
          </a:p>
        </p:txBody>
      </p:sp>
      <p:sp>
        <p:nvSpPr>
          <p:cNvPr id="13" name="云形标注 12"/>
          <p:cNvSpPr/>
          <p:nvPr/>
        </p:nvSpPr>
        <p:spPr>
          <a:xfrm>
            <a:off x="7100888" y="4173538"/>
            <a:ext cx="3614737" cy="1314450"/>
          </a:xfrm>
          <a:prstGeom prst="cloudCallout">
            <a:avLst>
              <a:gd name="adj1" fmla="val -55875"/>
              <a:gd name="adj2" fmla="val 26335"/>
            </a:avLst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>
                <a:solidFill>
                  <a:schemeClr val="tx1"/>
                </a:solidFill>
                <a:latin typeface="+mn-ea"/>
              </a:rPr>
              <a:t>追求平等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7302500" y="1427163"/>
            <a:ext cx="3884613" cy="52629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indent="457200"/>
            <a:r>
              <a:rPr lang="zh-CN" altLang="en-US" sz="2800" dirty="0">
                <a:solidFill>
                  <a:srgbClr val="99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深刻地反映了封建社会末期的社会现实和尖锐矛盾，揭露了统治阶级奢靡与丑陋，从而揭示了封建社会走向衰亡的历史命运。歌颂了反抗传统礼教、追求个性自由的下层人民的抗争精神，批判了以专制家长为代表的顽固势力，具有深刻的社会历史意义。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7478669" y="2966135"/>
            <a:ext cx="3622675" cy="8905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思想性强</a:t>
            </a:r>
          </a:p>
        </p:txBody>
      </p:sp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0" y="0"/>
            <a:ext cx="3791824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zh-CN" dirty="0">
                <a:latin typeface="宋体" panose="02010600030101010101" pitchFamily="2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latin typeface="宋体" panose="02010600030101010101" pitchFamily="2" charset="-122"/>
                <a:ea typeface="微软雅黑" panose="020B0503020204020204" pitchFamily="34" charset="-122"/>
              </a:rPr>
              <a:t>深入思考</a:t>
            </a:r>
            <a:r>
              <a:rPr lang="zh-CN" altLang="zh-CN" dirty="0">
                <a:latin typeface="宋体" panose="02010600030101010101" pitchFamily="2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10" name="矩形 9"/>
          <p:cNvSpPr/>
          <p:nvPr/>
        </p:nvSpPr>
        <p:spPr>
          <a:xfrm>
            <a:off x="578840" y="558251"/>
            <a:ext cx="10855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阅读材料并结合课本，谈谈人们为什么热衷于</a:t>
            </a:r>
            <a:r>
              <a:rPr lang="zh-CN" altLang="zh-CN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红楼梦</a:t>
            </a:r>
            <a:r>
              <a:rPr lang="en-US" altLang="zh-CN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 flipV="1">
            <a:off x="295970" y="2565646"/>
            <a:ext cx="6158096" cy="261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306327" y="3009529"/>
            <a:ext cx="705727" cy="98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V="1">
            <a:off x="989908" y="5282212"/>
            <a:ext cx="5570690" cy="98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227908" y="5710790"/>
            <a:ext cx="952822" cy="642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2" grpId="0" animBg="1"/>
      <p:bldP spid="12" grpId="1" animBg="1"/>
      <p:bldP spid="13" grpId="0" animBg="1"/>
      <p:bldP spid="13" grpId="1" animBg="1"/>
      <p:bldP spid="14" grpId="0"/>
      <p:bldP spid="15" grpId="0" bldLvl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1" descr="faf2b2119313b07e0566f57c0bd7912396dd8cef"/>
          <p:cNvPicPr>
            <a:picLocks noChangeAspect="1"/>
          </p:cNvPicPr>
          <p:nvPr/>
        </p:nvPicPr>
        <p:blipFill>
          <a:blip r:embed="rId2" cstate="print"/>
          <a:srcRect l="3639" t="1820" r="3285" b="50874"/>
          <a:stretch>
            <a:fillRect/>
          </a:stretch>
        </p:blipFill>
        <p:spPr bwMode="auto">
          <a:xfrm>
            <a:off x="-25400" y="3175"/>
            <a:ext cx="5846763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图片 2" descr="faf2b2119313b07e0566f57c0bd7912396dd8cef"/>
          <p:cNvPicPr>
            <a:picLocks noChangeAspect="1"/>
          </p:cNvPicPr>
          <p:nvPr/>
        </p:nvPicPr>
        <p:blipFill>
          <a:blip r:embed="rId2" cstate="print"/>
          <a:srcRect l="2544" t="50639" r="9801" b="5214"/>
          <a:stretch>
            <a:fillRect/>
          </a:stretch>
        </p:blipFill>
        <p:spPr bwMode="auto">
          <a:xfrm>
            <a:off x="5886450" y="3175"/>
            <a:ext cx="6276975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50850" y="5692775"/>
            <a:ext cx="11712575" cy="954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indent="457200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背景广阔，情节复杂，头绪纷繁，人物众多。但结构严谨、层次清晰、语言精炼生动，把故事的进展和人物的形象栩栩如生地展现出来。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498850" y="5756275"/>
            <a:ext cx="3622675" cy="8905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艺术水平高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229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1" y="3175"/>
            <a:ext cx="12185649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1"/>
          <p:cNvSpPr txBox="1"/>
          <p:nvPr/>
        </p:nvSpPr>
        <p:spPr>
          <a:xfrm>
            <a:off x="230819" y="1885145"/>
            <a:ext cx="11763587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 noProof="1">
                <a:latin typeface="华文中宋" pitchFamily="2" charset="-122"/>
                <a:ea typeface="华文新魏"/>
              </a:rPr>
              <a:t>       </a:t>
            </a:r>
            <a:r>
              <a:rPr lang="zh-CN" altLang="en-US" sz="2800" b="1" noProof="1">
                <a:latin typeface="华文中宋" pitchFamily="2" charset="-122"/>
                <a:ea typeface="华文新魏"/>
              </a:rPr>
              <a:t>从语种上看，《红楼梦》译本目前已涉及英、法、日、韩、俄、德等20多种不同文字。其中，英、日、韩等文字译本又包括不同译者翻译的多个版本，尤以日文和韩文版本居多，各达十几种。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b="1" noProof="1">
                <a:latin typeface="华文中宋" pitchFamily="2" charset="-122"/>
                <a:ea typeface="华文新魏"/>
              </a:rPr>
              <a:t>　   近几年《红楼梦》又出现了世界语、阿拉伯语译本。意大利、马来西亚、泰国等国家正在准备出版《红楼梦》的新译本和全译本。随着汉学的复兴，海外汉学家对《红楼梦》的研究范围越来越广，研究水平也越来越高。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39697" y="266330"/>
            <a:ext cx="11842811" cy="14026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9966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sz="3600" noProof="1">
              <a:solidFill>
                <a:srgbClr val="FF0000"/>
              </a:solidFill>
              <a:latin typeface="华文中宋" pitchFamily="2" charset="-122"/>
              <a:ea typeface="华文中宋" pitchFamily="2" charset="-122"/>
              <a:cs typeface="宋体" panose="02010600030101010101" pitchFamily="2" charset="-122"/>
            </a:endParaRPr>
          </a:p>
          <a:p>
            <a:endParaRPr lang="en-US" altLang="zh-CN" sz="3600" noProof="1">
              <a:solidFill>
                <a:srgbClr val="99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3600" noProof="1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《红楼梦》具有高度的思想性和艺术性，把我国古典长篇小说创作推向高峰。</a:t>
            </a:r>
          </a:p>
          <a:p>
            <a:endParaRPr lang="zh-CN" altLang="en-US" sz="3600" noProof="1">
              <a:solidFill>
                <a:srgbClr val="99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zh-CN" altLang="en-US" sz="3600" noProof="1">
              <a:solidFill>
                <a:srgbClr val="99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4186" y="5149049"/>
            <a:ext cx="11842811" cy="14026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9966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3600" noProof="1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至今，《红楼梦》已被译成多种文字，成为世界文化宝库中不可多得的文学名著。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暗香扑面">
    <a:dk1>
      <a:sysClr val="windowText" lastClr="000000"/>
    </a:dk1>
    <a:lt1>
      <a:sysClr val="window" lastClr="FFFFFF"/>
    </a:lt1>
    <a:dk2>
      <a:srgbClr val="2F2F2F"/>
    </a:dk2>
    <a:lt2>
      <a:srgbClr val="FFFFF4"/>
    </a:lt2>
    <a:accent1>
      <a:srgbClr val="918415"/>
    </a:accent1>
    <a:accent2>
      <a:srgbClr val="C47546"/>
    </a:accent2>
    <a:accent3>
      <a:srgbClr val="AFB591"/>
    </a:accent3>
    <a:accent4>
      <a:srgbClr val="B9945B"/>
    </a:accent4>
    <a:accent5>
      <a:srgbClr val="85ADBC"/>
    </a:accent5>
    <a:accent6>
      <a:srgbClr val="E5B440"/>
    </a:accent6>
    <a:hlink>
      <a:srgbClr val="00D5D5"/>
    </a:hlink>
    <a:folHlink>
      <a:srgbClr val="DD00D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2011</TotalTime>
  <Words>1224</Words>
  <Application>Microsoft Office PowerPoint</Application>
  <PresentationFormat>宽屏</PresentationFormat>
  <Paragraphs>114</Paragraphs>
  <Slides>22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方正姚体</vt:lpstr>
      <vt:lpstr>黑体</vt:lpstr>
      <vt:lpstr>华文行楷</vt:lpstr>
      <vt:lpstr>华文楷体</vt:lpstr>
      <vt:lpstr>华文隶书</vt:lpstr>
      <vt:lpstr>华文中宋</vt:lpstr>
      <vt:lpstr>楷体</vt:lpstr>
      <vt:lpstr>宋体</vt:lpstr>
      <vt:lpstr>微软雅黑</vt:lpstr>
      <vt:lpstr>Arial</vt:lpstr>
      <vt:lpstr>Calibri</vt:lpstr>
      <vt:lpstr>Franklin Gothic Book</vt:lpstr>
      <vt:lpstr>Franklin Gothic Medium</vt:lpstr>
      <vt:lpstr>Wingdings</vt:lpstr>
      <vt:lpstr>Wingdings 2</vt:lpstr>
      <vt:lpstr>暗香扑面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ASUS</dc:creator>
  <cp:lastModifiedBy>会玲 郭</cp:lastModifiedBy>
  <cp:revision>267</cp:revision>
  <dcterms:created xsi:type="dcterms:W3CDTF">2015-05-05T08:02:00Z</dcterms:created>
  <dcterms:modified xsi:type="dcterms:W3CDTF">2020-05-20T08:07:07Z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